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4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5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6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7.xml" ContentType="application/vnd.openxmlformats-officedocument.drawingml.chartshapes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8.xml" ContentType="application/vnd.openxmlformats-officedocument.drawingml.chartshapes+xml"/>
  <Override PartName="/ppt/charts/chart4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39" r:id="rId1"/>
  </p:sldMasterIdLst>
  <p:notesMasterIdLst>
    <p:notesMasterId r:id="rId179"/>
  </p:notesMasterIdLst>
  <p:handoutMasterIdLst>
    <p:handoutMasterId r:id="rId180"/>
  </p:handoutMasterIdLst>
  <p:sldIdLst>
    <p:sldId id="549" r:id="rId2"/>
    <p:sldId id="400" r:id="rId3"/>
    <p:sldId id="401" r:id="rId4"/>
    <p:sldId id="257" r:id="rId5"/>
    <p:sldId id="397" r:id="rId6"/>
    <p:sldId id="588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2" r:id="rId15"/>
    <p:sldId id="413" r:id="rId16"/>
    <p:sldId id="550" r:id="rId17"/>
    <p:sldId id="556" r:id="rId18"/>
    <p:sldId id="557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4" r:id="rId28"/>
    <p:sldId id="423" r:id="rId29"/>
    <p:sldId id="425" r:id="rId30"/>
    <p:sldId id="426" r:id="rId31"/>
    <p:sldId id="559" r:id="rId32"/>
    <p:sldId id="587" r:id="rId33"/>
    <p:sldId id="551" r:id="rId34"/>
    <p:sldId id="428" r:id="rId35"/>
    <p:sldId id="430" r:id="rId36"/>
    <p:sldId id="431" r:id="rId37"/>
    <p:sldId id="432" r:id="rId38"/>
    <p:sldId id="433" r:id="rId39"/>
    <p:sldId id="435" r:id="rId40"/>
    <p:sldId id="436" r:id="rId41"/>
    <p:sldId id="437" r:id="rId42"/>
    <p:sldId id="438" r:id="rId43"/>
    <p:sldId id="439" r:id="rId44"/>
    <p:sldId id="440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1" r:id="rId53"/>
    <p:sldId id="320" r:id="rId54"/>
    <p:sldId id="366" r:id="rId55"/>
    <p:sldId id="368" r:id="rId56"/>
    <p:sldId id="369" r:id="rId57"/>
    <p:sldId id="348" r:id="rId58"/>
    <p:sldId id="354" r:id="rId59"/>
    <p:sldId id="358" r:id="rId60"/>
    <p:sldId id="357" r:id="rId61"/>
    <p:sldId id="324" r:id="rId62"/>
    <p:sldId id="326" r:id="rId63"/>
    <p:sldId id="327" r:id="rId64"/>
    <p:sldId id="552" r:id="rId65"/>
    <p:sldId id="458" r:id="rId66"/>
    <p:sldId id="329" r:id="rId67"/>
    <p:sldId id="359" r:id="rId68"/>
    <p:sldId id="361" r:id="rId69"/>
    <p:sldId id="330" r:id="rId70"/>
    <p:sldId id="560" r:id="rId71"/>
    <p:sldId id="360" r:id="rId72"/>
    <p:sldId id="459" r:id="rId73"/>
    <p:sldId id="460" r:id="rId74"/>
    <p:sldId id="461" r:id="rId75"/>
    <p:sldId id="337" r:id="rId76"/>
    <p:sldId id="372" r:id="rId77"/>
    <p:sldId id="373" r:id="rId78"/>
    <p:sldId id="362" r:id="rId79"/>
    <p:sldId id="462" r:id="rId80"/>
    <p:sldId id="465" r:id="rId81"/>
    <p:sldId id="466" r:id="rId82"/>
    <p:sldId id="463" r:id="rId83"/>
    <p:sldId id="472" r:id="rId84"/>
    <p:sldId id="473" r:id="rId85"/>
    <p:sldId id="554" r:id="rId86"/>
    <p:sldId id="561" r:id="rId87"/>
    <p:sldId id="474" r:id="rId88"/>
    <p:sldId id="467" r:id="rId89"/>
    <p:sldId id="471" r:id="rId90"/>
    <p:sldId id="475" r:id="rId91"/>
    <p:sldId id="497" r:id="rId92"/>
    <p:sldId id="476" r:id="rId93"/>
    <p:sldId id="477" r:id="rId94"/>
    <p:sldId id="479" r:id="rId95"/>
    <p:sldId id="480" r:id="rId96"/>
    <p:sldId id="498" r:id="rId97"/>
    <p:sldId id="483" r:id="rId98"/>
    <p:sldId id="484" r:id="rId99"/>
    <p:sldId id="485" r:id="rId100"/>
    <p:sldId id="486" r:id="rId101"/>
    <p:sldId id="487" r:id="rId102"/>
    <p:sldId id="489" r:id="rId103"/>
    <p:sldId id="488" r:id="rId104"/>
    <p:sldId id="499" r:id="rId105"/>
    <p:sldId id="490" r:id="rId106"/>
    <p:sldId id="491" r:id="rId107"/>
    <p:sldId id="492" r:id="rId108"/>
    <p:sldId id="493" r:id="rId109"/>
    <p:sldId id="500" r:id="rId110"/>
    <p:sldId id="494" r:id="rId111"/>
    <p:sldId id="495" r:id="rId112"/>
    <p:sldId id="496" r:id="rId113"/>
    <p:sldId id="501" r:id="rId114"/>
    <p:sldId id="502" r:id="rId115"/>
    <p:sldId id="503" r:id="rId116"/>
    <p:sldId id="504" r:id="rId117"/>
    <p:sldId id="505" r:id="rId118"/>
    <p:sldId id="585" r:id="rId119"/>
    <p:sldId id="507" r:id="rId120"/>
    <p:sldId id="508" r:id="rId121"/>
    <p:sldId id="514" r:id="rId122"/>
    <p:sldId id="509" r:id="rId123"/>
    <p:sldId id="513" r:id="rId124"/>
    <p:sldId id="510" r:id="rId125"/>
    <p:sldId id="511" r:id="rId126"/>
    <p:sldId id="512" r:id="rId127"/>
    <p:sldId id="515" r:id="rId128"/>
    <p:sldId id="562" r:id="rId129"/>
    <p:sldId id="563" r:id="rId130"/>
    <p:sldId id="564" r:id="rId131"/>
    <p:sldId id="565" r:id="rId132"/>
    <p:sldId id="566" r:id="rId133"/>
    <p:sldId id="567" r:id="rId134"/>
    <p:sldId id="568" r:id="rId135"/>
    <p:sldId id="569" r:id="rId136"/>
    <p:sldId id="570" r:id="rId137"/>
    <p:sldId id="571" r:id="rId138"/>
    <p:sldId id="572" r:id="rId139"/>
    <p:sldId id="573" r:id="rId140"/>
    <p:sldId id="517" r:id="rId141"/>
    <p:sldId id="520" r:id="rId142"/>
    <p:sldId id="519" r:id="rId143"/>
    <p:sldId id="521" r:id="rId144"/>
    <p:sldId id="522" r:id="rId145"/>
    <p:sldId id="523" r:id="rId146"/>
    <p:sldId id="524" r:id="rId147"/>
    <p:sldId id="525" r:id="rId148"/>
    <p:sldId id="579" r:id="rId149"/>
    <p:sldId id="580" r:id="rId150"/>
    <p:sldId id="583" r:id="rId151"/>
    <p:sldId id="582" r:id="rId152"/>
    <p:sldId id="581" r:id="rId153"/>
    <p:sldId id="527" r:id="rId154"/>
    <p:sldId id="528" r:id="rId155"/>
    <p:sldId id="529" r:id="rId156"/>
    <p:sldId id="530" r:id="rId157"/>
    <p:sldId id="531" r:id="rId158"/>
    <p:sldId id="532" r:id="rId159"/>
    <p:sldId id="533" r:id="rId160"/>
    <p:sldId id="534" r:id="rId161"/>
    <p:sldId id="535" r:id="rId162"/>
    <p:sldId id="536" r:id="rId163"/>
    <p:sldId id="537" r:id="rId164"/>
    <p:sldId id="538" r:id="rId165"/>
    <p:sldId id="542" r:id="rId166"/>
    <p:sldId id="540" r:id="rId167"/>
    <p:sldId id="541" r:id="rId168"/>
    <p:sldId id="543" r:id="rId169"/>
    <p:sldId id="544" r:id="rId170"/>
    <p:sldId id="545" r:id="rId171"/>
    <p:sldId id="546" r:id="rId172"/>
    <p:sldId id="547" r:id="rId173"/>
    <p:sldId id="548" r:id="rId174"/>
    <p:sldId id="586" r:id="rId175"/>
    <p:sldId id="390" r:id="rId176"/>
    <p:sldId id="391" r:id="rId177"/>
    <p:sldId id="392" r:id="rId178"/>
  </p:sldIdLst>
  <p:sldSz cx="9144000" cy="6858000" type="screen4x3"/>
  <p:notesSz cx="6858000" cy="99472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217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68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>
      <p:cViewPr varScale="1">
        <p:scale>
          <a:sx n="112" d="100"/>
          <a:sy n="112" d="100"/>
        </p:scale>
        <p:origin x="912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946" y="-90"/>
      </p:cViewPr>
      <p:guideLst>
        <p:guide orient="horz" pos="2886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Обьем</a:t>
            </a:r>
            <a:r>
              <a:rPr lang="ru-RU" baseline="0"/>
              <a:t> выручки  участников кластера</a:t>
            </a:r>
            <a:endParaRPr lang="ru-RU"/>
          </a:p>
        </c:rich>
      </c:tx>
      <c:layout>
        <c:manualLayout>
          <c:xMode val="edge"/>
          <c:yMode val="edge"/>
          <c:x val="0.27225014214106924"/>
          <c:y val="8.6033830263382068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048381452318466"/>
          <c:y val="2.7616287547389925E-2"/>
          <c:w val="0.84396062992125953"/>
          <c:h val="0.61498432487605692"/>
        </c:manualLayout>
      </c:layout>
      <c:barChart>
        <c:barDir val="col"/>
        <c:grouping val="stacked"/>
        <c:varyColors val="0"/>
        <c:ser>
          <c:idx val="0"/>
          <c:order val="0"/>
          <c:tx>
            <c:v>МСП</c:v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1"/>
                </a:solidFill>
              </a:ln>
              <a:effectLst/>
            </c:spPr>
          </c:dPt>
          <c:cat>
            <c:numLit>
              <c:formatCode>General</c:formatCode>
              <c:ptCount val="5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</c:numLit>
          </c:cat>
          <c:val>
            <c:numRef>
              <c:f>Лист1!$A$14:$A$18</c:f>
              <c:numCache>
                <c:formatCode>General</c:formatCode>
                <c:ptCount val="5"/>
                <c:pt idx="0">
                  <c:v>1.4</c:v>
                </c:pt>
                <c:pt idx="1">
                  <c:v>1.5</c:v>
                </c:pt>
                <c:pt idx="2">
                  <c:v>2.2000000000000002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v>Крупные компании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</c:numLit>
          </c:cat>
          <c:val>
            <c:numRef>
              <c:f>Лист1!$B$14:$B$18</c:f>
              <c:numCache>
                <c:formatCode>General</c:formatCode>
                <c:ptCount val="5"/>
                <c:pt idx="0">
                  <c:v>4.4000000000000004</c:v>
                </c:pt>
                <c:pt idx="1">
                  <c:v>4.9000000000000004</c:v>
                </c:pt>
                <c:pt idx="2" formatCode="dd/mmm">
                  <c:v>6.1</c:v>
                </c:pt>
                <c:pt idx="3">
                  <c:v>9.5</c:v>
                </c:pt>
                <c:pt idx="4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609040"/>
        <c:axId val="328609432"/>
      </c:barChart>
      <c:catAx>
        <c:axId val="32860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609432"/>
        <c:crosses val="autoZero"/>
        <c:auto val="1"/>
        <c:lblAlgn val="ctr"/>
        <c:lblOffset val="100"/>
        <c:noMultiLvlLbl val="0"/>
      </c:catAx>
      <c:valAx>
        <c:axId val="328609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Объем</a:t>
                </a:r>
                <a:r>
                  <a:rPr lang="ru-RU" baseline="0" dirty="0" smtClean="0"/>
                  <a:t> выручки в </a:t>
                </a:r>
                <a:r>
                  <a:rPr lang="ru-RU" baseline="0" dirty="0" err="1" smtClean="0"/>
                  <a:t>млрд.рублей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6.7837070390871626E-2"/>
              <c:y val="5.162029815802925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60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39592986400208"/>
          <c:y val="0.82846954283858121"/>
          <c:w val="0.59450502231778168"/>
          <c:h val="0.14572030808240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82E-2"/>
          <c:w val="0.62077139150965555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85,0%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Отечественные производители</c:v>
                </c:pt>
                <c:pt idx="1">
                  <c:v>Импорт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0.85000000000000064</c:v>
                </c:pt>
                <c:pt idx="1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1526063665979073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803E-2"/>
          <c:w val="0.62077139150965577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layout>
                <c:manualLayout>
                  <c:x val="0.21988409393312941"/>
                  <c:y val="-4.23277460708519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97,8%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Компании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2.1999999999999999E-2</c:v>
                </c:pt>
                <c:pt idx="1">
                  <c:v>0.97800000000000065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93E-2"/>
          <c:w val="0.62077139150965599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Дистрибьюторы</c:v>
                </c:pt>
                <c:pt idx="1">
                  <c:v>Производители ГЛС</c:v>
                </c:pt>
                <c:pt idx="2">
                  <c:v>Прочие переработчики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</c:v>
                </c:pt>
                <c:pt idx="1">
                  <c:v>0.70000000000000062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152606366597907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93E-2"/>
          <c:w val="0.62077139150965599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layout>
                <c:manualLayout>
                  <c:x val="0.20584893900122775"/>
                  <c:y val="-6.77243937133631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95,4%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Компании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4.5999999999999999E-2</c:v>
                </c:pt>
                <c:pt idx="1">
                  <c:v>0.95400000000000063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58008747289802187"/>
          <c:h val="0.152606366597907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71040622637805E-2"/>
          <c:y val="4.0781249999999998E-2"/>
          <c:w val="0.89465130602760434"/>
          <c:h val="0.626055610236222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"Полисинтез"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434.6</c:v>
                </c:pt>
                <c:pt idx="1">
                  <c:v>478.1</c:v>
                </c:pt>
                <c:pt idx="2">
                  <c:v>525.9</c:v>
                </c:pt>
                <c:pt idx="3">
                  <c:v>578.4</c:v>
                </c:pt>
                <c:pt idx="4">
                  <c:v>636.29999999999995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"Пик-Фарма Хим"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55.6</c:v>
                </c:pt>
                <c:pt idx="1">
                  <c:v>80.400000000000006</c:v>
                </c:pt>
                <c:pt idx="2">
                  <c:v>88.9</c:v>
                </c:pt>
                <c:pt idx="3">
                  <c:v>96.2</c:v>
                </c:pt>
                <c:pt idx="4">
                  <c:v>107.4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"Белфарма"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65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442808"/>
        <c:axId val="379442416"/>
      </c:barChart>
      <c:catAx>
        <c:axId val="37944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9442416"/>
        <c:crosses val="autoZero"/>
        <c:auto val="1"/>
        <c:lblAlgn val="ctr"/>
        <c:lblOffset val="100"/>
        <c:noMultiLvlLbl val="0"/>
      </c:catAx>
      <c:valAx>
        <c:axId val="37944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442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07264277479008"/>
          <c:y val="0.80215536549175459"/>
          <c:w val="0.71504394147245287"/>
          <c:h val="8.567009154791566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71040622637805E-2"/>
          <c:y val="4.0781249999999998E-2"/>
          <c:w val="0.89465130602760434"/>
          <c:h val="0.608277807329433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 "ОЭЗ ВладМиВа"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237.1</c:v>
                </c:pt>
                <c:pt idx="1">
                  <c:v>254.6</c:v>
                </c:pt>
                <c:pt idx="2">
                  <c:v>277.5</c:v>
                </c:pt>
                <c:pt idx="3">
                  <c:v>284.5</c:v>
                </c:pt>
                <c:pt idx="4">
                  <c:v>295.89999999999969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454568"/>
        <c:axId val="379452216"/>
      </c:barChart>
      <c:catAx>
        <c:axId val="379454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9452216"/>
        <c:crosses val="autoZero"/>
        <c:auto val="1"/>
        <c:lblAlgn val="ctr"/>
        <c:lblOffset val="100"/>
        <c:noMultiLvlLbl val="0"/>
      </c:catAx>
      <c:valAx>
        <c:axId val="379452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454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07264277479008"/>
          <c:y val="0.75326681877992108"/>
          <c:w val="0.71504394147245287"/>
          <c:h val="8.567009154791566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56485966074702E-2"/>
          <c:y val="0"/>
          <c:w val="0.50620429214454865"/>
          <c:h val="0.484663683968184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layout>
                <c:manualLayout>
                  <c:x val="7.901179266559033E-2"/>
                  <c:y val="1.51299177444747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Отечественные производители</c:v>
                </c:pt>
                <c:pt idx="1">
                  <c:v>Импорт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3319179646064501E-2"/>
          <c:y val="0.78687396242419516"/>
          <c:w val="0.82502403016135262"/>
          <c:h val="0.1526063665979074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36310584780644E-2"/>
          <c:y val="0.19517861940096237"/>
          <c:w val="0.51015488177782653"/>
          <c:h val="0.488446163404303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layout>
                <c:manualLayout>
                  <c:x val="5.135766523263384E-2"/>
                  <c:y val="-0.3706829847396324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505896332794818E-3"/>
                  <c:y val="0.36311772803436748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99%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0.99</c:v>
                </c:pt>
                <c:pt idx="1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86E-2"/>
          <c:w val="0.62077139150965621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Белгородская область</c:v>
                </c:pt>
                <c:pt idx="1">
                  <c:v>Россия</c:v>
                </c:pt>
                <c:pt idx="2">
                  <c:v>Экспорт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0.65000000000000113</c:v>
                </c:pt>
                <c:pt idx="1">
                  <c:v>0.34</c:v>
                </c:pt>
                <c:pt idx="2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1526063665979076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9987215020961"/>
          <c:y val="2.272168158909414E-3"/>
          <c:w val="0.62077139150965643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Предприятия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0.16</c:v>
                </c:pt>
                <c:pt idx="1">
                  <c:v>0.84000000000000064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1526063665979077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</a:t>
            </a:r>
            <a:r>
              <a:rPr lang="ru-RU" b="1" baseline="0" dirty="0"/>
              <a:t> рабочих мест 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МСП</c:v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</c:numLit>
          </c:cat>
          <c:val>
            <c:numRef>
              <c:f>Лист1!$A$8:$A$12</c:f>
              <c:numCache>
                <c:formatCode>General</c:formatCode>
                <c:ptCount val="5"/>
                <c:pt idx="0">
                  <c:v>821</c:v>
                </c:pt>
                <c:pt idx="1">
                  <c:v>896</c:v>
                </c:pt>
                <c:pt idx="2">
                  <c:v>970</c:v>
                </c:pt>
                <c:pt idx="3">
                  <c:v>1030</c:v>
                </c:pt>
                <c:pt idx="4">
                  <c:v>1150</c:v>
                </c:pt>
              </c:numCache>
            </c:numRef>
          </c:val>
        </c:ser>
        <c:ser>
          <c:idx val="1"/>
          <c:order val="1"/>
          <c:tx>
            <c:v>Крупные компании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</c:numLit>
          </c:cat>
          <c:val>
            <c:numRef>
              <c:f>Лист1!$B$8:$B$12</c:f>
              <c:numCache>
                <c:formatCode>General</c:formatCode>
                <c:ptCount val="5"/>
                <c:pt idx="0">
                  <c:v>900</c:v>
                </c:pt>
                <c:pt idx="1">
                  <c:v>933</c:v>
                </c:pt>
                <c:pt idx="2">
                  <c:v>1001</c:v>
                </c:pt>
                <c:pt idx="3">
                  <c:v>1621</c:v>
                </c:pt>
                <c:pt idx="4">
                  <c:v>1651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775616"/>
        <c:axId val="325777184"/>
      </c:barChart>
      <c:catAx>
        <c:axId val="32577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777184"/>
        <c:crosses val="autoZero"/>
        <c:auto val="1"/>
        <c:lblAlgn val="ctr"/>
        <c:lblOffset val="100"/>
        <c:noMultiLvlLbl val="0"/>
      </c:catAx>
      <c:valAx>
        <c:axId val="32577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</a:t>
                </a:r>
                <a:r>
                  <a:rPr lang="ru-RU" baseline="0"/>
                  <a:t> рабочих мест</a:t>
                </a: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77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71040622637805E-2"/>
          <c:y val="4.0781249999999998E-2"/>
          <c:w val="0.89465130602760434"/>
          <c:h val="0.60827780732943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 "Завод премиксов №1"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1700</c:v>
                </c:pt>
                <c:pt idx="1">
                  <c:v>1895</c:v>
                </c:pt>
                <c:pt idx="2">
                  <c:v>2112</c:v>
                </c:pt>
                <c:pt idx="3">
                  <c:v>2355</c:v>
                </c:pt>
                <c:pt idx="4">
                  <c:v>2625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"Агроакадемия"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380</c:v>
                </c:pt>
                <c:pt idx="1">
                  <c:v>420</c:v>
                </c:pt>
                <c:pt idx="2">
                  <c:v>720</c:v>
                </c:pt>
                <c:pt idx="3">
                  <c:v>1500</c:v>
                </c:pt>
                <c:pt idx="4">
                  <c:v>2400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"НТЦ БИО"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40</c:v>
                </c:pt>
                <c:pt idx="1">
                  <c:v>50</c:v>
                </c:pt>
                <c:pt idx="2">
                  <c:v>75</c:v>
                </c:pt>
                <c:pt idx="3">
                  <c:v>146</c:v>
                </c:pt>
                <c:pt idx="4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7549568"/>
        <c:axId val="377550352"/>
      </c:barChart>
      <c:catAx>
        <c:axId val="37754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7550352"/>
        <c:crosses val="autoZero"/>
        <c:auto val="1"/>
        <c:lblAlgn val="ctr"/>
        <c:lblOffset val="100"/>
        <c:noMultiLvlLbl val="0"/>
      </c:catAx>
      <c:valAx>
        <c:axId val="37755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549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568225721477488E-2"/>
          <c:y val="0.79771095215431564"/>
          <c:w val="0.78553087356105367"/>
          <c:h val="8.567009154791566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76E-2"/>
          <c:w val="0.62077139150965643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Белгородская область</c:v>
                </c:pt>
                <c:pt idx="1">
                  <c:v>Россия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0.50450450450450468</c:v>
                </c:pt>
                <c:pt idx="1">
                  <c:v>0.49549549549549582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9615641846387506E-2"/>
          <c:y val="0.71878933257405908"/>
          <c:w val="0.71045693079624495"/>
          <c:h val="0.1488238871617882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9987215020964"/>
          <c:y val="2.2721681589094149E-3"/>
          <c:w val="0.62077139150965666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layout>
                <c:manualLayout>
                  <c:x val="0.26864009506300734"/>
                  <c:y val="-2.647735605283084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Предприятия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9.8000000000000184E-2</c:v>
                </c:pt>
                <c:pt idx="1">
                  <c:v>0.90200000000000002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152606366597907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9987215020967"/>
          <c:y val="2.2721681589094158E-3"/>
          <c:w val="0.62077139150965688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9,8%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10,0%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Импорт антибактериальных препаратов</c:v>
                </c:pt>
                <c:pt idx="1">
                  <c:v>Импорт прочих вет.препаратов</c:v>
                </c:pt>
                <c:pt idx="2">
                  <c:v>Отечественные антибактериальные препараты</c:v>
                </c:pt>
                <c:pt idx="3">
                  <c:v>Отечественные прочие вет.препараты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0.18867924528301888</c:v>
                </c:pt>
                <c:pt idx="1">
                  <c:v>0.37735849056603782</c:v>
                </c:pt>
                <c:pt idx="2">
                  <c:v>0.15094339622641556</c:v>
                </c:pt>
                <c:pt idx="3">
                  <c:v>0.28301886792452929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5270239549725812E-2"/>
          <c:y val="0.61666228057896355"/>
          <c:w val="0.8389850912743696"/>
          <c:h val="0.360642735584434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71040622637805E-2"/>
          <c:y val="4.0781249999999998E-2"/>
          <c:w val="0.89465130602760434"/>
          <c:h val="0.608277807329434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"ВИК"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383</c:v>
                </c:pt>
                <c:pt idx="2">
                  <c:v>805</c:v>
                </c:pt>
                <c:pt idx="3">
                  <c:v>845</c:v>
                </c:pt>
                <c:pt idx="4">
                  <c:v>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965432"/>
        <c:axId val="330961120"/>
      </c:barChart>
      <c:catAx>
        <c:axId val="33096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961120"/>
        <c:crosses val="autoZero"/>
        <c:auto val="1"/>
        <c:lblAlgn val="ctr"/>
        <c:lblOffset val="100"/>
        <c:noMultiLvlLbl val="0"/>
      </c:catAx>
      <c:valAx>
        <c:axId val="33096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965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712353242099336"/>
          <c:y val="0.79771095215431564"/>
          <c:w val="0.78553087356105367"/>
          <c:h val="8.567009154791566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69E-2"/>
          <c:w val="0.62077139150965666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62,1%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37,9%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Белгородская область</c:v>
                </c:pt>
                <c:pt idx="1">
                  <c:v>Россия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0.62100000000000088</c:v>
                </c:pt>
                <c:pt idx="1">
                  <c:v>0.3790000000000005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9615641846387533E-2"/>
          <c:y val="0.71878933257405953"/>
          <c:w val="0.7104569307962445"/>
          <c:h val="0.1488238871617882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90223068332793"/>
          <c:y val="4.009696252009641E-2"/>
          <c:w val="0.62077139150965688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layout>
                <c:manualLayout>
                  <c:x val="0.18567771276413739"/>
                  <c:y val="-5.6737191541780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90,2%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Предприятия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3.4000000000000002E-2</c:v>
                </c:pt>
                <c:pt idx="1">
                  <c:v>0.96600000000000064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152606366597907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002430588255"/>
          <c:y val="3.5777527366387639E-2"/>
          <c:w val="0.89465130602760434"/>
          <c:h val="0.608277807329434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ООО "НТЦ БИО"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ООО "НПО Биотехнологии"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"НТЦ БИО" и ЗАО "АБТ"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146</c:v>
                </c:pt>
                <c:pt idx="4">
                  <c:v>350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0961904"/>
        <c:axId val="330959944"/>
      </c:barChart>
      <c:catAx>
        <c:axId val="33096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959944"/>
        <c:crosses val="autoZero"/>
        <c:auto val="1"/>
        <c:lblAlgn val="ctr"/>
        <c:lblOffset val="100"/>
        <c:noMultiLvlLbl val="0"/>
      </c:catAx>
      <c:valAx>
        <c:axId val="330959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0961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1568225721477488E-2"/>
          <c:y val="0.79771095215431564"/>
          <c:w val="0.78553087356105367"/>
          <c:h val="8.5670091547915661E-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12525823336819641"/>
                  <c:y val="0.1820312500000003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688295383883146E-2"/>
                  <c:y val="-0.34445743110236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участников проекта</c:v>
                </c:pt>
                <c:pt idx="1">
                  <c:v>Заемные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0.18000000000000019</c:v>
                </c:pt>
                <c:pt idx="1">
                  <c:v>0.82000000000000062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113784166341"/>
          <c:y val="4.1131688776878964E-2"/>
          <c:w val="0.81432318190635844"/>
          <c:h val="0.764731812202966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304510619413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1256</c:v>
                </c:pt>
                <c:pt idx="3">
                  <c:v>2512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Строительно-монтажные работы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1012705614894241E-2"/>
                  <c:y val="-3.4557127285056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-1756.7</c:v>
                </c:pt>
                <c:pt idx="1">
                  <c:v>-1174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оборудование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-3237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затраты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-20,0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-100</c:v>
                </c:pt>
                <c:pt idx="1">
                  <c:v>-91.2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607864"/>
        <c:axId val="385370768"/>
      </c:barChart>
      <c:catAx>
        <c:axId val="328607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anchor="t" anchorCtr="1"/>
          <a:lstStyle/>
          <a:p>
            <a:pPr>
              <a:defRPr b="1"/>
            </a:pPr>
            <a:endParaRPr lang="ru-RU"/>
          </a:p>
        </c:txPr>
        <c:crossAx val="385370768"/>
        <c:crosses val="autoZero"/>
        <c:auto val="1"/>
        <c:lblAlgn val="ctr"/>
        <c:lblOffset val="100"/>
        <c:noMultiLvlLbl val="0"/>
      </c:catAx>
      <c:valAx>
        <c:axId val="385370768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6078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жизненный</a:t>
            </a:r>
            <a:r>
              <a:rPr lang="ru-RU" baseline="0" dirty="0"/>
              <a:t> цикл продуктов кластера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Лекарственные препараты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Внедрение на рынок</c:v>
                </c:pt>
                <c:pt idx="1">
                  <c:v>Рост</c:v>
                </c:pt>
                <c:pt idx="2">
                  <c:v>Зрелость</c:v>
                </c:pt>
                <c:pt idx="3">
                  <c:v>Спад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Ветеринарные препараты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Внедрение на рынок</c:v>
                </c:pt>
                <c:pt idx="1">
                  <c:v>Рост</c:v>
                </c:pt>
                <c:pt idx="2">
                  <c:v>Зрелость</c:v>
                </c:pt>
                <c:pt idx="3">
                  <c:v>Спад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Кормовые добавки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Внедрение на рынок</c:v>
                </c:pt>
                <c:pt idx="1">
                  <c:v>Рост</c:v>
                </c:pt>
                <c:pt idx="2">
                  <c:v>Зрелость</c:v>
                </c:pt>
                <c:pt idx="3">
                  <c:v>Спад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8</c:v>
                </c:pt>
                <c:pt idx="3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446336"/>
        <c:axId val="379443592"/>
      </c:lineChart>
      <c:catAx>
        <c:axId val="379446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Этапы</a:t>
                </a:r>
                <a:r>
                  <a:rPr lang="ru-RU" baseline="0"/>
                  <a:t> жизненного цикла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443592"/>
        <c:crosses val="autoZero"/>
        <c:auto val="1"/>
        <c:lblAlgn val="ctr"/>
        <c:lblOffset val="100"/>
        <c:noMultiLvlLbl val="0"/>
      </c:catAx>
      <c:valAx>
        <c:axId val="37944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возраст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446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31818207180626745"/>
          <c:y val="1.723517876408842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8892453032581"/>
          <c:y val="0.30666494767246"/>
          <c:w val="0.76161995909432278"/>
          <c:h val="0.66243296488049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типы потребителей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1.8176926048014269E-2"/>
                  <c:y val="2.40421696421099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39238204589273E-2"/>
                  <c:y val="4.57912914848718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Компании МСП </a:t>
                    </a:r>
                    <a:r>
                      <a:rPr lang="ru-RU" dirty="0"/>
                      <a:t>кластера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139958424753155E-2"/>
                  <c:y val="-6.99015748031498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Якорные предприятия кластера</c:v>
                </c:pt>
                <c:pt idx="1">
                  <c:v>Компании МСБ кластера</c:v>
                </c:pt>
                <c:pt idx="2">
                  <c:v>Продажи на рынке Белгородской области</c:v>
                </c:pt>
                <c:pt idx="3">
                  <c:v>Продажи вне Белгородской области</c:v>
                </c:pt>
                <c:pt idx="4">
                  <c:v>Продажи за пределы РФ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0.4</c:v>
                </c:pt>
                <c:pt idx="3">
                  <c:v>0.30000000000000032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113784166341"/>
          <c:y val="4.113168877687895E-2"/>
          <c:w val="0.81432318190635822"/>
          <c:h val="0.76473181220296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260</c:v>
                </c:pt>
                <c:pt idx="3">
                  <c:v>260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Строительно-монтажные работы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-10,2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012705614894241E-2"/>
                  <c:y val="-3.455712728505606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-300</c:v>
                </c:pt>
                <c:pt idx="1">
                  <c:v>-55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оборудование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-225,0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-55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затраты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-2,0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-6,6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-30</c:v>
                </c:pt>
                <c:pt idx="1">
                  <c:v>-36.6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88944"/>
        <c:axId val="389191296"/>
      </c:barChart>
      <c:catAx>
        <c:axId val="38918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anchor="t" anchorCtr="1"/>
          <a:lstStyle/>
          <a:p>
            <a:pPr>
              <a:defRPr b="1"/>
            </a:pPr>
            <a:endParaRPr lang="ru-RU"/>
          </a:p>
        </c:txPr>
        <c:crossAx val="389191296"/>
        <c:crosses val="autoZero"/>
        <c:auto val="1"/>
        <c:lblAlgn val="ctr"/>
        <c:lblOffset val="100"/>
        <c:noMultiLvlLbl val="0"/>
      </c:catAx>
      <c:valAx>
        <c:axId val="389191296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1889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7824945568723538E-3"/>
          <c:y val="2.184368806174728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8892453032584"/>
          <c:y val="0.30666494767246011"/>
          <c:w val="0.7616199590943229"/>
          <c:h val="0.66243296488049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типы потребителей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1.8176926048014269E-2"/>
                  <c:y val="2.40421696421099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39238204589273E-2"/>
                  <c:y val="4.57912914848718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Предприятия субъектов РФ 60%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139958424753155E-2"/>
                  <c:y val="-6.990157480314984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региональный рынок ГЛС</c:v>
                </c:pt>
                <c:pt idx="1">
                  <c:v>Федеральный рынок ГЛС</c:v>
                </c:pt>
                <c:pt idx="2">
                  <c:v>Зарубежный рынок ГЛС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8.0000000000000043E-2</c:v>
                </c:pt>
                <c:pt idx="1">
                  <c:v>0.75000000000000056</c:v>
                </c:pt>
                <c:pt idx="2">
                  <c:v>0.18000000000000013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8564823224604907"/>
          <c:y val="1.2500000000000001E-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12525823336819641"/>
                  <c:y val="0.182031250000000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688295383883174E-2"/>
                  <c:y val="-0.34445743110236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Собственные средства участников проекта</c:v>
                </c:pt>
                <c:pt idx="1">
                  <c:v>Субсидии федерального бюджета</c:v>
                </c:pt>
                <c:pt idx="2">
                  <c:v>Субсидии регионального бюджета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0.85000000000000053</c:v>
                </c:pt>
                <c:pt idx="1">
                  <c:v>0.10484678072725551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41219847441676161"/>
          <c:y val="1.7235130368196804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8892453032584"/>
          <c:y val="0.30666494767246011"/>
          <c:w val="0.7616199590943229"/>
          <c:h val="0.66243296488049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типы потребителей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1.8176926048014269E-2"/>
                  <c:y val="2.4042169642109951E-2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39238204589273E-2"/>
                  <c:y val="4.5791291484871842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Предприятия субъектов РФ 60%</a:t>
                    </a:r>
                    <a:endParaRPr lang="ru-RU" dirty="0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457755730089785E-2"/>
                  <c:y val="1.2229088463025587E-2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рынок Белгородской области</c:v>
                </c:pt>
                <c:pt idx="1">
                  <c:v>рынок Центрального Черноземья</c:v>
                </c:pt>
                <c:pt idx="2">
                  <c:v>южные субьекты РФ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0.60000000000000053</c:v>
                </c:pt>
                <c:pt idx="1">
                  <c:v>0.30000000000000027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12525823336819641"/>
                  <c:y val="0.182031250000000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688295383883202E-2"/>
                  <c:y val="-0.34445743110236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средства участников проекта</c:v>
                </c:pt>
                <c:pt idx="1">
                  <c:v>Заемные средства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0.21237452948557087</c:v>
                </c:pt>
                <c:pt idx="1">
                  <c:v>0.78762547051443066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113784166341"/>
          <c:y val="4.1131688776878943E-2"/>
          <c:w val="0.814323181906358"/>
          <c:h val="0.76473181220296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1200</c:v>
                </c:pt>
                <c:pt idx="3">
                  <c:v>2400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Строительно-монтажные работы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-10,2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012705614894241E-2"/>
                  <c:y val="-3.45571272850560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-50</c:v>
                </c:pt>
                <c:pt idx="1">
                  <c:v>-80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оборудование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-225,0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-325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затраты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-2,0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-6,6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-30</c:v>
                </c:pt>
                <c:pt idx="1">
                  <c:v>-36.6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86592"/>
        <c:axId val="389190904"/>
      </c:barChart>
      <c:catAx>
        <c:axId val="38918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anchor="t" anchorCtr="1"/>
          <a:lstStyle/>
          <a:p>
            <a:pPr>
              <a:defRPr b="1"/>
            </a:pPr>
            <a:endParaRPr lang="ru-RU"/>
          </a:p>
        </c:txPr>
        <c:crossAx val="389190904"/>
        <c:crosses val="autoZero"/>
        <c:auto val="1"/>
        <c:lblAlgn val="ctr"/>
        <c:lblOffset val="100"/>
        <c:noMultiLvlLbl val="0"/>
      </c:catAx>
      <c:valAx>
        <c:axId val="389190904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186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31818207180626767"/>
          <c:y val="1.723517876408843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8892453032587"/>
          <c:y val="0.30666494767246022"/>
          <c:w val="0.76161995909432301"/>
          <c:h val="0.66243296488049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типы потребителей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1.8176926048014269E-2"/>
                  <c:y val="2.4042169642109951E-2"/>
                </c:manualLayout>
              </c:layout>
              <c:spPr>
                <a:solidFill>
                  <a:schemeClr val="accent1">
                    <a:lumMod val="75000"/>
                  </a:schemeClr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39238204589273E-2"/>
                  <c:y val="4.5791291484871856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Предприятия субъектов РФ 60%</a:t>
                    </a:r>
                    <a:endParaRPr lang="ru-RU" dirty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 w="19050" cap="flat" cmpd="sng" algn="ctr">
                  <a:solidFill>
                    <a:schemeClr val="lt1"/>
                  </a:solidFill>
                  <a:prstDash val="solid"/>
                  <a:miter lim="800000"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139958424753155E-2"/>
                  <c:y val="-6.9901574803149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Предприятия Белгородской области</c:v>
                </c:pt>
                <c:pt idx="1">
                  <c:v>Предприятия субъектов РФ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0.60000000000000064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113784166341"/>
          <c:y val="4.1131688776878936E-2"/>
          <c:w val="0.81432318190635777"/>
          <c:h val="0.764731812202966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293</c:v>
                </c:pt>
                <c:pt idx="1">
                  <c:v>322</c:v>
                </c:pt>
                <c:pt idx="2">
                  <c:v>354</c:v>
                </c:pt>
                <c:pt idx="3">
                  <c:v>389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Строительно-монтажные работы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оборудование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97176"/>
        <c:axId val="389197568"/>
      </c:barChart>
      <c:catAx>
        <c:axId val="389197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anchor="t" anchorCtr="1"/>
          <a:lstStyle/>
          <a:p>
            <a:pPr>
              <a:defRPr b="1"/>
            </a:pPr>
            <a:endParaRPr lang="ru-RU"/>
          </a:p>
        </c:txPr>
        <c:crossAx val="389197568"/>
        <c:crosses val="autoZero"/>
        <c:auto val="1"/>
        <c:lblAlgn val="ctr"/>
        <c:lblOffset val="100"/>
        <c:noMultiLvlLbl val="0"/>
      </c:catAx>
      <c:valAx>
        <c:axId val="389197568"/>
        <c:scaling>
          <c:orientation val="minMax"/>
          <c:max val="3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1971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31818207180626779"/>
          <c:y val="1.723517876408843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66320014988833E-2"/>
          <c:y val="0.33203575203125685"/>
          <c:w val="0.76161995909432312"/>
          <c:h val="0.66243296488049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типы потребителей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5.4074054532494017E-2"/>
                  <c:y val="7.01989201233578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892353132463436E-2"/>
                  <c:y val="-0.140208123114003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Предприятия субъектов РФ 43%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5355728043898179"/>
                  <c:y val="7.97253193473163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Белгородская область</c:v>
                </c:pt>
                <c:pt idx="1">
                  <c:v>Российская Федерация (кроме Белгородской области)</c:v>
                </c:pt>
                <c:pt idx="2">
                  <c:v>За пределы Российской Федерации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0.43000000000000038</c:v>
                </c:pt>
                <c:pt idx="2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96334350532528E-2"/>
          <c:y val="2.1184565339502789E-2"/>
          <c:w val="0.62077139150965532"/>
          <c:h val="0.59435558761562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рынка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72,0%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11,8%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Аптеки</c:v>
                </c:pt>
                <c:pt idx="1">
                  <c:v>Госпитальные и мед. учреждения</c:v>
                </c:pt>
                <c:pt idx="2">
                  <c:v>Льготное лекарственное обеспечение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0.72000000000000064</c:v>
                </c:pt>
                <c:pt idx="1">
                  <c:v>0.11799999999999998</c:v>
                </c:pt>
                <c:pt idx="2">
                  <c:v>0.16200000000000001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155880312723E-2"/>
          <c:y val="0.69987693539346463"/>
          <c:w val="0.82502403016135262"/>
          <c:h val="0.273645678770402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12525823336819641"/>
                  <c:y val="0.182031250000000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688295383883243E-2"/>
                  <c:y val="-0.34445743110236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Кредитные средства</c:v>
                </c:pt>
                <c:pt idx="1">
                  <c:v>Средства инвесторов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0.25</c:v>
                </c:pt>
                <c:pt idx="1">
                  <c:v>0.75000000000000078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113784166341"/>
          <c:y val="4.1131688776878922E-2"/>
          <c:w val="0.81432318190635755"/>
          <c:h val="0.76473181220296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Строительно-монтажные работы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-32,3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012705614894241E-2"/>
                  <c:y val="-3.455712728505607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-32.300000000000004</c:v>
                </c:pt>
                <c:pt idx="1">
                  <c:v>-30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оборудование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-23,3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-23.3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НИОКР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-7,0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-6,6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-7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затраты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-9.8000000000000007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368416"/>
        <c:axId val="385368808"/>
      </c:barChart>
      <c:catAx>
        <c:axId val="38536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anchor="t" anchorCtr="1"/>
          <a:lstStyle/>
          <a:p>
            <a:pPr>
              <a:defRPr b="1"/>
            </a:pPr>
            <a:endParaRPr lang="ru-RU"/>
          </a:p>
        </c:txPr>
        <c:crossAx val="385368808"/>
        <c:crosses val="autoZero"/>
        <c:auto val="1"/>
        <c:lblAlgn val="ctr"/>
        <c:lblOffset val="100"/>
        <c:noMultiLvlLbl val="0"/>
      </c:catAx>
      <c:valAx>
        <c:axId val="38536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53684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34188567109141615"/>
          <c:y val="4.617567225312306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48892453032595"/>
          <c:y val="0.30666494767246044"/>
          <c:w val="0.76161995909432323"/>
          <c:h val="0.662432964880495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Ключевые типы потребителей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6.2621003258339136E-2"/>
                  <c:y val="1.44324732919038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439238204589273E-2"/>
                  <c:y val="4.5791291484871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Предприятия субъектов РФ 60%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7551653181779967E-2"/>
                  <c:y val="0.20922470666304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493861541045831"/>
                  <c:y val="7.80775316036661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Тепличные хозяйства Белгородской области</c:v>
                </c:pt>
                <c:pt idx="1">
                  <c:v>Сельхоз предприятия открытого грунта </c:v>
                </c:pt>
                <c:pt idx="2">
                  <c:v>Розничная реализация в фасовке</c:v>
                </c:pt>
                <c:pt idx="3">
                  <c:v>Предприятия по разведению аквакультуры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0.30000000000000032</c:v>
                </c:pt>
                <c:pt idx="1">
                  <c:v>0.4</c:v>
                </c:pt>
                <c:pt idx="2">
                  <c:v>0.25</c:v>
                </c:pt>
                <c:pt idx="3">
                  <c:v>0.05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txPr>
        <a:bodyPr/>
        <a:lstStyle/>
        <a:p>
          <a:pPr>
            <a:defRPr sz="20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CC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layout>
                <c:manualLayout>
                  <c:x val="0.12525823336819641"/>
                  <c:y val="0.182031250000000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688295383883271E-2"/>
                  <c:y val="-0.34445743110236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1">
                  <a:lumMod val="75000"/>
                </a:schemeClr>
              </a:solidFill>
              <a:ln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Собственные средства</c:v>
                </c:pt>
                <c:pt idx="1">
                  <c:v>Заемные средства</c:v>
                </c:pt>
                <c:pt idx="2">
                  <c:v>Бюджетные средства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0.69000000000000061</c:v>
                </c:pt>
                <c:pt idx="2">
                  <c:v>0.26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37113784166341"/>
          <c:y val="4.1131688776878901E-2"/>
          <c:w val="0.81432318190635711"/>
          <c:h val="0.7647318122029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646079013866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Строительно-монтажные работы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-25,0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012705614894241E-2"/>
                  <c:y val="-3.45571272850560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-35,0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-15</c:v>
                </c:pt>
                <c:pt idx="1">
                  <c:v>-25</c:v>
                </c:pt>
                <c:pt idx="2">
                  <c:v>-20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Затраты на оборудование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294843204590834"/>
                  <c:y val="0.467486439938076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-150,0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-150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затраты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-20,0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-10</c:v>
                </c:pt>
                <c:pt idx="2">
                  <c:v>-10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185024"/>
        <c:axId val="389185416"/>
      </c:barChart>
      <c:catAx>
        <c:axId val="38918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anchor="t" anchorCtr="1"/>
          <a:lstStyle/>
          <a:p>
            <a:pPr>
              <a:defRPr b="1"/>
            </a:pPr>
            <a:endParaRPr lang="ru-RU"/>
          </a:p>
        </c:txPr>
        <c:crossAx val="389185416"/>
        <c:crosses val="autoZero"/>
        <c:auto val="1"/>
        <c:lblAlgn val="ctr"/>
        <c:lblOffset val="100"/>
        <c:noMultiLvlLbl val="0"/>
      </c:catAx>
      <c:valAx>
        <c:axId val="389185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185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Прогноз прироста МСП в кластере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418678057399706E-2"/>
          <c:y val="0.14231177209717291"/>
          <c:w val="0.8776161803303999"/>
          <c:h val="0.48827455024068445"/>
        </c:manualLayout>
      </c:layout>
      <c:barChart>
        <c:barDir val="col"/>
        <c:grouping val="stacked"/>
        <c:varyColors val="0"/>
        <c:ser>
          <c:idx val="0"/>
          <c:order val="0"/>
          <c:tx>
            <c:v>Якорные компании</c:v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</c:numLit>
          </c:cat>
          <c:val>
            <c:numRef>
              <c:f>Лист1!$A$1:$A$5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v>МСП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2013</c:v>
              </c:pt>
              <c:pt idx="1">
                <c:v>2014</c:v>
              </c:pt>
              <c:pt idx="2">
                <c:v>2015</c:v>
              </c:pt>
              <c:pt idx="3">
                <c:v>2016</c:v>
              </c:pt>
              <c:pt idx="4">
                <c:v>2017</c:v>
              </c:pt>
            </c:numLit>
          </c:cat>
          <c:val>
            <c:numRef>
              <c:f>Лист1!$B$1:$B$5</c:f>
              <c:numCache>
                <c:formatCode>General</c:formatCode>
                <c:ptCount val="5"/>
                <c:pt idx="0">
                  <c:v>14</c:v>
                </c:pt>
                <c:pt idx="1">
                  <c:v>16</c:v>
                </c:pt>
                <c:pt idx="2">
                  <c:v>18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189728"/>
        <c:axId val="389190512"/>
      </c:barChart>
      <c:catAx>
        <c:axId val="38918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89190512"/>
        <c:crosses val="autoZero"/>
        <c:auto val="1"/>
        <c:lblAlgn val="ctr"/>
        <c:lblOffset val="100"/>
        <c:noMultiLvlLbl val="0"/>
      </c:catAx>
      <c:valAx>
        <c:axId val="38919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участников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8918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5502645502646"/>
          <c:y val="1.8257811773243725E-2"/>
          <c:w val="0.61682089947090135"/>
          <c:h val="0.71819552827923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федеральном рынке</c:v>
                </c:pt>
              </c:strCache>
            </c:strRef>
          </c:tx>
          <c:dLbls>
            <c:dLbl>
              <c:idx val="0"/>
              <c:layout>
                <c:manualLayout>
                  <c:x val="-0.24734126399663103"/>
                  <c:y val="0.29333128027100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3304623775795439"/>
                  <c:y val="-0.54910009943203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Компании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3.7999999999999999E-2</c:v>
                </c:pt>
                <c:pt idx="1">
                  <c:v>0.96200000000000063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9070679863241"/>
          <c:y val="7.2092364404913636E-2"/>
          <c:w val="0.50028094537134937"/>
          <c:h val="0.425612147554731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федеральном рынке</c:v>
                </c:pt>
              </c:strCache>
            </c:strRef>
          </c:tx>
          <c:dLbls>
            <c:dLbl>
              <c:idx val="0"/>
              <c:layout>
                <c:manualLayout>
                  <c:x val="0.1340443412346764"/>
                  <c:y val="-6.102337774995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153572500359767"/>
                  <c:y val="6.200972516403953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180988249901891"/>
                  <c:y val="2.9688481120492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479385142213862E-2"/>
                  <c:y val="7.494756960737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102630522946412"/>
                  <c:y val="5.9253133810217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359615478125342"/>
                  <c:y val="2.712110658109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2767911126959278"/>
                  <c:y val="-2.181643366359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2387406967543442"/>
                  <c:y val="-4.0391175407099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2190769765759338"/>
                  <c:y val="-6.132570782346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4.0884427816931905E-2"/>
                  <c:y val="-7.7539511263386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312356242660179E-2"/>
                  <c:y val="-7.25543034289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Пищеварение 19,40%</c:v>
                </c:pt>
                <c:pt idx="1">
                  <c:v>Сердечно-сосудистая система 13,02%</c:v>
                </c:pt>
                <c:pt idx="2">
                  <c:v>Нервная система 12,38%</c:v>
                </c:pt>
                <c:pt idx="3">
                  <c:v>Респираторная система 11,08%</c:v>
                </c:pt>
                <c:pt idx="4">
                  <c:v>Урогенитальные 8,19%</c:v>
                </c:pt>
                <c:pt idx="5">
                  <c:v>Костно-мышечная система 8,13%</c:v>
                </c:pt>
                <c:pt idx="6">
                  <c:v>Противомикробные препараты 6,90%</c:v>
                </c:pt>
                <c:pt idx="7">
                  <c:v>Заболевания кожи 6,77%</c:v>
                </c:pt>
                <c:pt idx="8">
                  <c:v>Кровообращение 3,57%</c:v>
                </c:pt>
                <c:pt idx="9">
                  <c:v>Противоопухолевые, имуномодул. 3,41%</c:v>
                </c:pt>
                <c:pt idx="10">
                  <c:v>Органы чувств 2,94%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0.19400000000000001</c:v>
                </c:pt>
                <c:pt idx="1">
                  <c:v>0.13020000000000001</c:v>
                </c:pt>
                <c:pt idx="2">
                  <c:v>0.12379999999999999</c:v>
                </c:pt>
                <c:pt idx="3">
                  <c:v>0.1108</c:v>
                </c:pt>
                <c:pt idx="4">
                  <c:v>8.1900000000000001E-2</c:v>
                </c:pt>
                <c:pt idx="5">
                  <c:v>8.1300000000000011E-2</c:v>
                </c:pt>
                <c:pt idx="6">
                  <c:v>6.9000000000000034E-2</c:v>
                </c:pt>
                <c:pt idx="7">
                  <c:v>6.7700000000000024E-2</c:v>
                </c:pt>
                <c:pt idx="8">
                  <c:v>3.570000000000001E-2</c:v>
                </c:pt>
                <c:pt idx="9">
                  <c:v>3.4099999999999998E-2</c:v>
                </c:pt>
                <c:pt idx="10">
                  <c:v>2.9399999999999999E-2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45921405041214E-4"/>
          <c:y val="0.53610695219216953"/>
          <c:w val="0.8202217307315437"/>
          <c:h val="0.462995785964704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5502645502646"/>
          <c:y val="1.8257811773243725E-2"/>
          <c:w val="0.61682089947090168"/>
          <c:h val="0.71819552827923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на федеральном рынке</c:v>
                </c:pt>
              </c:strCache>
            </c:strRef>
          </c:tx>
          <c:dLbls>
            <c:dLbl>
              <c:idx val="0"/>
              <c:layout>
                <c:manualLayout>
                  <c:x val="-0.24734126399663109"/>
                  <c:y val="0.29333128027100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4010187226936705"/>
                  <c:y val="-0.527737112894646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Компании кластера</c:v>
                </c:pt>
                <c:pt idx="1">
                  <c:v>Конкуренты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0.112</c:v>
                </c:pt>
                <c:pt idx="1">
                  <c:v>0.88800000000000001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6159071032567113E-2"/>
          <c:y val="0.72635429635977644"/>
          <c:w val="0.88571846294066958"/>
          <c:h val="0.2503436546375877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571078168645566E-2"/>
          <c:y val="4.0781249999999998E-2"/>
          <c:w val="0.89465134022308779"/>
          <c:h val="0.62605561023622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ОАО "Верофарм"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2713</c:v>
                </c:pt>
                <c:pt idx="1">
                  <c:v>2812</c:v>
                </c:pt>
                <c:pt idx="2">
                  <c:v>2851</c:v>
                </c:pt>
                <c:pt idx="3">
                  <c:v>2902</c:v>
                </c:pt>
                <c:pt idx="4">
                  <c:v>2940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ЗАО "ЦСМ Медикор"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245.3</c:v>
                </c:pt>
                <c:pt idx="1">
                  <c:v>355</c:v>
                </c:pt>
                <c:pt idx="2">
                  <c:v>500</c:v>
                </c:pt>
                <c:pt idx="3">
                  <c:v>700</c:v>
                </c:pt>
                <c:pt idx="4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ООО "Белфарма"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2135</c:v>
                </c:pt>
                <c:pt idx="4">
                  <c:v>2512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ООО "Эдванс Трейдинг"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600</c:v>
                </c:pt>
                <c:pt idx="4">
                  <c:v>800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ООО "Пик-Фарма Лек"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1">
                  <c:v>150</c:v>
                </c:pt>
                <c:pt idx="2">
                  <c:v>250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449864"/>
        <c:axId val="379443984"/>
      </c:barChart>
      <c:catAx>
        <c:axId val="379449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79443984"/>
        <c:crosses val="autoZero"/>
        <c:auto val="1"/>
        <c:lblAlgn val="ctr"/>
        <c:lblOffset val="100"/>
        <c:noMultiLvlLbl val="0"/>
      </c:catAx>
      <c:valAx>
        <c:axId val="37944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9449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012938780400218E-2"/>
          <c:y val="0.80511819106544558"/>
          <c:w val="0.91018003207641063"/>
          <c:h val="0.131096456692913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01982660322736"/>
          <c:y val="0.12036785847545049"/>
          <c:w val="0.84736829992678253"/>
          <c:h val="0.591090808466217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Российского фрамацевтического рынка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7.5329039617617931E-3"/>
                  <c:y val="4.2360791027413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5329039617617931E-3"/>
                  <c:y val="-6.2882147961749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 formatCode="General">
                  <c:v>0</c:v>
                </c:pt>
                <c:pt idx="1">
                  <c:v>7.3000000000000009E-2</c:v>
                </c:pt>
                <c:pt idx="2">
                  <c:v>6.8000000000000019E-2</c:v>
                </c:pt>
                <c:pt idx="3">
                  <c:v>5.3000000000000012E-2</c:v>
                </c:pt>
                <c:pt idx="4">
                  <c:v>5.9000000000000087E-2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Динамика производства предприятиями кластера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105292677637752E-2"/>
                  <c:y val="-0.124206667983582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875665090174214E-2"/>
                  <c:y val="-6.637560062629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048131514959361E-16"/>
                  <c:y val="-6.1324378306007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 formatCode="General">
                  <c:v>0</c:v>
                </c:pt>
                <c:pt idx="1">
                  <c:v>0.12100000000000002</c:v>
                </c:pt>
                <c:pt idx="2">
                  <c:v>8.6000000000000021E-2</c:v>
                </c:pt>
                <c:pt idx="3">
                  <c:v>0.84100000000000064</c:v>
                </c:pt>
                <c:pt idx="4">
                  <c:v>0.12300000000000012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440064"/>
        <c:axId val="379438888"/>
      </c:lineChart>
      <c:catAx>
        <c:axId val="3794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9438888"/>
        <c:crosses val="autoZero"/>
        <c:auto val="1"/>
        <c:lblAlgn val="ctr"/>
        <c:lblOffset val="100"/>
        <c:noMultiLvlLbl val="0"/>
      </c:catAx>
      <c:valAx>
        <c:axId val="379438888"/>
        <c:scaling>
          <c:orientation val="minMax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crossAx val="379440064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499310768944606E-2"/>
          <c:y val="0.84666116230517396"/>
          <c:w val="0.94533917784534649"/>
          <c:h val="0.1533388376948276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0B47D-54EE-474D-98E1-17A900082D5B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3BA543A6-7F8F-4B69-B49B-958E1D31D56F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Стоимость единицы сырья</a:t>
          </a:r>
          <a:endParaRPr lang="ru-RU" dirty="0"/>
        </a:p>
      </dgm:t>
    </dgm:pt>
    <dgm:pt modelId="{6EE46692-4505-450E-A13D-7F010130576E}" type="parTrans" cxnId="{91B39D88-941F-4B5D-A7AB-1DA48D04CA2A}">
      <dgm:prSet/>
      <dgm:spPr/>
      <dgm:t>
        <a:bodyPr/>
        <a:lstStyle/>
        <a:p>
          <a:endParaRPr lang="ru-RU"/>
        </a:p>
      </dgm:t>
    </dgm:pt>
    <dgm:pt modelId="{F01FA616-CA91-4DF6-8185-0A021D15B047}" type="sibTrans" cxnId="{91B39D88-941F-4B5D-A7AB-1DA48D04CA2A}">
      <dgm:prSet/>
      <dgm:spPr/>
      <dgm:t>
        <a:bodyPr/>
        <a:lstStyle/>
        <a:p>
          <a:endParaRPr lang="ru-RU"/>
        </a:p>
      </dgm:t>
    </dgm:pt>
    <dgm:pt modelId="{8CF5C762-FCBB-4D43-A3C0-A013BEBE521A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Стоимость доставки единицы сырья до места переработки </a:t>
          </a:r>
          <a:endParaRPr lang="ru-RU" dirty="0"/>
        </a:p>
      </dgm:t>
    </dgm:pt>
    <dgm:pt modelId="{A94A4211-F5AB-41DD-88DA-20C520A54DC3}" type="parTrans" cxnId="{9BE15F7C-A2A2-40D1-8F58-7F6449E6EAA8}">
      <dgm:prSet/>
      <dgm:spPr/>
      <dgm:t>
        <a:bodyPr/>
        <a:lstStyle/>
        <a:p>
          <a:endParaRPr lang="ru-RU"/>
        </a:p>
      </dgm:t>
    </dgm:pt>
    <dgm:pt modelId="{4058124A-33B0-4E20-AB52-ECD1B64F35BF}" type="sibTrans" cxnId="{9BE15F7C-A2A2-40D1-8F58-7F6449E6EAA8}">
      <dgm:prSet/>
      <dgm:spPr/>
      <dgm:t>
        <a:bodyPr/>
        <a:lstStyle/>
        <a:p>
          <a:endParaRPr lang="ru-RU"/>
        </a:p>
      </dgm:t>
    </dgm:pt>
    <dgm:pt modelId="{BAAC41D4-3562-4241-BD83-C1D434774B97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Стоимость субстанций/ биологического материала </a:t>
          </a:r>
          <a:endParaRPr lang="ru-RU" dirty="0"/>
        </a:p>
      </dgm:t>
    </dgm:pt>
    <dgm:pt modelId="{194C19EE-C443-4B6B-9DF6-FA98040EF9F3}" type="parTrans" cxnId="{5525313E-EE92-44FB-B063-8829C0B488EE}">
      <dgm:prSet/>
      <dgm:spPr/>
      <dgm:t>
        <a:bodyPr/>
        <a:lstStyle/>
        <a:p>
          <a:endParaRPr lang="ru-RU"/>
        </a:p>
      </dgm:t>
    </dgm:pt>
    <dgm:pt modelId="{585E115E-3E19-4925-9BA2-D3F91478F47E}" type="sibTrans" cxnId="{5525313E-EE92-44FB-B063-8829C0B488EE}">
      <dgm:prSet/>
      <dgm:spPr/>
      <dgm:t>
        <a:bodyPr/>
        <a:lstStyle/>
        <a:p>
          <a:endParaRPr lang="ru-RU"/>
        </a:p>
      </dgm:t>
    </dgm:pt>
    <dgm:pt modelId="{A000CD8D-CFCE-483F-9A65-23ADC250284C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Стоимость доставки до переработчика </a:t>
          </a:r>
          <a:endParaRPr lang="ru-RU" dirty="0"/>
        </a:p>
      </dgm:t>
    </dgm:pt>
    <dgm:pt modelId="{7B666FAE-79EB-440D-B255-3A813D009532}" type="parTrans" cxnId="{B08B3C43-D1EA-4569-8746-AA1D871AC2A5}">
      <dgm:prSet/>
      <dgm:spPr/>
      <dgm:t>
        <a:bodyPr/>
        <a:lstStyle/>
        <a:p>
          <a:endParaRPr lang="ru-RU"/>
        </a:p>
      </dgm:t>
    </dgm:pt>
    <dgm:pt modelId="{EB9BD041-0B20-42E5-B707-B7AF9BBA18EF}" type="sibTrans" cxnId="{B08B3C43-D1EA-4569-8746-AA1D871AC2A5}">
      <dgm:prSet/>
      <dgm:spPr/>
      <dgm:t>
        <a:bodyPr/>
        <a:lstStyle/>
        <a:p>
          <a:endParaRPr lang="ru-RU"/>
        </a:p>
      </dgm:t>
    </dgm:pt>
    <dgm:pt modelId="{7B91D868-64D6-4BA8-9F6F-EC5F44F36E2B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Стоимость комплектующих</a:t>
          </a:r>
          <a:endParaRPr lang="ru-RU" dirty="0"/>
        </a:p>
      </dgm:t>
    </dgm:pt>
    <dgm:pt modelId="{637BE768-4140-466B-B3B6-5FC022CB96BC}" type="parTrans" cxnId="{25BBAE66-C4C4-4C9A-8434-9909A997100B}">
      <dgm:prSet/>
      <dgm:spPr/>
      <dgm:t>
        <a:bodyPr/>
        <a:lstStyle/>
        <a:p>
          <a:endParaRPr lang="ru-RU"/>
        </a:p>
      </dgm:t>
    </dgm:pt>
    <dgm:pt modelId="{25FD4721-1422-446A-A3EC-D6CE5D0B0FDB}" type="sibTrans" cxnId="{25BBAE66-C4C4-4C9A-8434-9909A997100B}">
      <dgm:prSet/>
      <dgm:spPr/>
      <dgm:t>
        <a:bodyPr/>
        <a:lstStyle/>
        <a:p>
          <a:endParaRPr lang="ru-RU"/>
        </a:p>
      </dgm:t>
    </dgm:pt>
    <dgm:pt modelId="{58DA8C8D-2B4F-46F0-863B-E98976C1700C}">
      <dgm:prSet phldrT="[Текст]"/>
      <dgm:spPr/>
      <dgm:t>
        <a:bodyPr/>
        <a:lstStyle/>
        <a:p>
          <a:r>
            <a:rPr lang="ru-RU" dirty="0" smtClean="0"/>
            <a:t>Стоимость изготовления</a:t>
          </a:r>
          <a:endParaRPr lang="ru-RU" dirty="0"/>
        </a:p>
      </dgm:t>
    </dgm:pt>
    <dgm:pt modelId="{6A3D8AE4-1B23-441B-B0A8-B39F21242EFF}" type="parTrans" cxnId="{3CCB9EF0-E2A4-449B-8D8A-D6671DC0C5F8}">
      <dgm:prSet/>
      <dgm:spPr/>
      <dgm:t>
        <a:bodyPr/>
        <a:lstStyle/>
        <a:p>
          <a:endParaRPr lang="ru-RU"/>
        </a:p>
      </dgm:t>
    </dgm:pt>
    <dgm:pt modelId="{6970EF56-918F-41C2-B506-E29FF92E7CFE}" type="sibTrans" cxnId="{3CCB9EF0-E2A4-449B-8D8A-D6671DC0C5F8}">
      <dgm:prSet/>
      <dgm:spPr/>
      <dgm:t>
        <a:bodyPr/>
        <a:lstStyle/>
        <a:p>
          <a:endParaRPr lang="ru-RU"/>
        </a:p>
      </dgm:t>
    </dgm:pt>
    <dgm:pt modelId="{CAA4509A-6B9B-4554-8AD4-957B0242891A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Стоимость обеспечения продаж</a:t>
          </a:r>
          <a:endParaRPr lang="ru-RU" dirty="0"/>
        </a:p>
      </dgm:t>
    </dgm:pt>
    <dgm:pt modelId="{13B546EA-0B92-4977-86B7-BB591385A705}" type="parTrans" cxnId="{C81ECBF7-05E7-448F-B9B7-E53C4C4E60C6}">
      <dgm:prSet/>
      <dgm:spPr/>
      <dgm:t>
        <a:bodyPr/>
        <a:lstStyle/>
        <a:p>
          <a:endParaRPr lang="ru-RU"/>
        </a:p>
      </dgm:t>
    </dgm:pt>
    <dgm:pt modelId="{8ED43396-4301-4834-B0F8-8C76C8C0F736}" type="sibTrans" cxnId="{C81ECBF7-05E7-448F-B9B7-E53C4C4E60C6}">
      <dgm:prSet/>
      <dgm:spPr/>
      <dgm:t>
        <a:bodyPr/>
        <a:lstStyle/>
        <a:p>
          <a:endParaRPr lang="ru-RU"/>
        </a:p>
      </dgm:t>
    </dgm:pt>
    <dgm:pt modelId="{DC75478F-2BDE-44CF-801C-7D3B4A6F45BC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Итоговая цена для покупателя</a:t>
          </a:r>
          <a:endParaRPr lang="ru-RU" dirty="0"/>
        </a:p>
      </dgm:t>
    </dgm:pt>
    <dgm:pt modelId="{D3C2C90A-3AEC-4734-9E1C-2D685D5E36BC}" type="parTrans" cxnId="{16292155-20CC-4FAA-87AD-AAB933E4D832}">
      <dgm:prSet/>
      <dgm:spPr/>
      <dgm:t>
        <a:bodyPr/>
        <a:lstStyle/>
        <a:p>
          <a:endParaRPr lang="ru-RU"/>
        </a:p>
      </dgm:t>
    </dgm:pt>
    <dgm:pt modelId="{7FBD589D-2F9C-4A57-8F23-8FA5BABB80D8}" type="sibTrans" cxnId="{16292155-20CC-4FAA-87AD-AAB933E4D832}">
      <dgm:prSet/>
      <dgm:spPr/>
      <dgm:t>
        <a:bodyPr/>
        <a:lstStyle/>
        <a:p>
          <a:endParaRPr lang="ru-RU"/>
        </a:p>
      </dgm:t>
    </dgm:pt>
    <dgm:pt modelId="{2BC86BA3-334C-443A-B16D-15C333DA97A2}" type="pres">
      <dgm:prSet presAssocID="{2570B47D-54EE-474D-98E1-17A900082D5B}" presName="CompostProcess" presStyleCnt="0">
        <dgm:presLayoutVars>
          <dgm:dir/>
          <dgm:resizeHandles val="exact"/>
        </dgm:presLayoutVars>
      </dgm:prSet>
      <dgm:spPr/>
    </dgm:pt>
    <dgm:pt modelId="{421A86C0-D67F-4BD7-9BA8-62478714FB66}" type="pres">
      <dgm:prSet presAssocID="{2570B47D-54EE-474D-98E1-17A900082D5B}" presName="arrow" presStyleLbl="bgShp" presStyleIdx="0" presStyleCnt="1" custLinFactNeighborX="304" custLinFactNeighborY="-10000"/>
      <dgm:spPr/>
    </dgm:pt>
    <dgm:pt modelId="{A2CAE2CF-55BF-46E0-9E16-3DD569370BEA}" type="pres">
      <dgm:prSet presAssocID="{2570B47D-54EE-474D-98E1-17A900082D5B}" presName="linearProcess" presStyleCnt="0"/>
      <dgm:spPr/>
    </dgm:pt>
    <dgm:pt modelId="{AF60B5F8-ED78-4ADB-911F-ED75A44873A2}" type="pres">
      <dgm:prSet presAssocID="{3BA543A6-7F8F-4B69-B49B-958E1D31D56F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B0ABA-057F-4920-9200-CE82A4A30871}" type="pres">
      <dgm:prSet presAssocID="{F01FA616-CA91-4DF6-8185-0A021D15B047}" presName="sibTrans" presStyleCnt="0"/>
      <dgm:spPr/>
    </dgm:pt>
    <dgm:pt modelId="{4A3E3B88-7DF5-456D-9EF3-A2B5FE935D38}" type="pres">
      <dgm:prSet presAssocID="{8CF5C762-FCBB-4D43-A3C0-A013BEBE521A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D0EA3-64DC-4F6C-8984-B23FF1607820}" type="pres">
      <dgm:prSet presAssocID="{4058124A-33B0-4E20-AB52-ECD1B64F35BF}" presName="sibTrans" presStyleCnt="0"/>
      <dgm:spPr/>
    </dgm:pt>
    <dgm:pt modelId="{B9FF496F-CD04-49E7-A94D-509DAB633117}" type="pres">
      <dgm:prSet presAssocID="{BAAC41D4-3562-4241-BD83-C1D434774B97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C636E-29B4-4554-8E00-1F9D3D06B892}" type="pres">
      <dgm:prSet presAssocID="{585E115E-3E19-4925-9BA2-D3F91478F47E}" presName="sibTrans" presStyleCnt="0"/>
      <dgm:spPr/>
    </dgm:pt>
    <dgm:pt modelId="{B14ECFDB-2E93-4BFC-A5DB-25DA41D521ED}" type="pres">
      <dgm:prSet presAssocID="{A000CD8D-CFCE-483F-9A65-23ADC250284C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BEE17-A9BA-48C7-AC8D-C0803DA11BA9}" type="pres">
      <dgm:prSet presAssocID="{EB9BD041-0B20-42E5-B707-B7AF9BBA18EF}" presName="sibTrans" presStyleCnt="0"/>
      <dgm:spPr/>
    </dgm:pt>
    <dgm:pt modelId="{8CB0CB8D-288E-4CFE-8378-B44CC3D947CC}" type="pres">
      <dgm:prSet presAssocID="{7B91D868-64D6-4BA8-9F6F-EC5F44F36E2B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8454-EA00-4F0A-A914-A23420C65833}" type="pres">
      <dgm:prSet presAssocID="{25FD4721-1422-446A-A3EC-D6CE5D0B0FDB}" presName="sibTrans" presStyleCnt="0"/>
      <dgm:spPr/>
    </dgm:pt>
    <dgm:pt modelId="{2DBD4C9E-3312-4FC1-BA49-FFE62C51FB1B}" type="pres">
      <dgm:prSet presAssocID="{58DA8C8D-2B4F-46F0-863B-E98976C1700C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7EAB8-9830-4448-B0D5-CDE23CC412DF}" type="pres">
      <dgm:prSet presAssocID="{6970EF56-918F-41C2-B506-E29FF92E7CFE}" presName="sibTrans" presStyleCnt="0"/>
      <dgm:spPr/>
    </dgm:pt>
    <dgm:pt modelId="{4614543C-6C6B-4244-9485-222B14CF66B5}" type="pres">
      <dgm:prSet presAssocID="{CAA4509A-6B9B-4554-8AD4-957B0242891A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5B42C-4AEE-4914-AB9B-DFCF78239F5A}" type="pres">
      <dgm:prSet presAssocID="{8ED43396-4301-4834-B0F8-8C76C8C0F736}" presName="sibTrans" presStyleCnt="0"/>
      <dgm:spPr/>
    </dgm:pt>
    <dgm:pt modelId="{011A4265-8956-4662-A554-BF44BCF9703B}" type="pres">
      <dgm:prSet presAssocID="{DC75478F-2BDE-44CF-801C-7D3B4A6F45BC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39D88-941F-4B5D-A7AB-1DA48D04CA2A}" srcId="{2570B47D-54EE-474D-98E1-17A900082D5B}" destId="{3BA543A6-7F8F-4B69-B49B-958E1D31D56F}" srcOrd="0" destOrd="0" parTransId="{6EE46692-4505-450E-A13D-7F010130576E}" sibTransId="{F01FA616-CA91-4DF6-8185-0A021D15B047}"/>
    <dgm:cxn modelId="{16292155-20CC-4FAA-87AD-AAB933E4D832}" srcId="{2570B47D-54EE-474D-98E1-17A900082D5B}" destId="{DC75478F-2BDE-44CF-801C-7D3B4A6F45BC}" srcOrd="7" destOrd="0" parTransId="{D3C2C90A-3AEC-4734-9E1C-2D685D5E36BC}" sibTransId="{7FBD589D-2F9C-4A57-8F23-8FA5BABB80D8}"/>
    <dgm:cxn modelId="{2C398DA5-967E-4DE4-8907-C9A44C85E85F}" type="presOf" srcId="{BAAC41D4-3562-4241-BD83-C1D434774B97}" destId="{B9FF496F-CD04-49E7-A94D-509DAB633117}" srcOrd="0" destOrd="0" presId="urn:microsoft.com/office/officeart/2005/8/layout/hProcess9"/>
    <dgm:cxn modelId="{C81ECBF7-05E7-448F-B9B7-E53C4C4E60C6}" srcId="{2570B47D-54EE-474D-98E1-17A900082D5B}" destId="{CAA4509A-6B9B-4554-8AD4-957B0242891A}" srcOrd="6" destOrd="0" parTransId="{13B546EA-0B92-4977-86B7-BB591385A705}" sibTransId="{8ED43396-4301-4834-B0F8-8C76C8C0F736}"/>
    <dgm:cxn modelId="{9BE15F7C-A2A2-40D1-8F58-7F6449E6EAA8}" srcId="{2570B47D-54EE-474D-98E1-17A900082D5B}" destId="{8CF5C762-FCBB-4D43-A3C0-A013BEBE521A}" srcOrd="1" destOrd="0" parTransId="{A94A4211-F5AB-41DD-88DA-20C520A54DC3}" sibTransId="{4058124A-33B0-4E20-AB52-ECD1B64F35BF}"/>
    <dgm:cxn modelId="{9263A640-1E7A-424C-8DF9-423C237AF1BA}" type="presOf" srcId="{7B91D868-64D6-4BA8-9F6F-EC5F44F36E2B}" destId="{8CB0CB8D-288E-4CFE-8378-B44CC3D947CC}" srcOrd="0" destOrd="0" presId="urn:microsoft.com/office/officeart/2005/8/layout/hProcess9"/>
    <dgm:cxn modelId="{5A57F915-BA6C-4C6A-A1BA-2005D3C6A8E9}" type="presOf" srcId="{8CF5C762-FCBB-4D43-A3C0-A013BEBE521A}" destId="{4A3E3B88-7DF5-456D-9EF3-A2B5FE935D38}" srcOrd="0" destOrd="0" presId="urn:microsoft.com/office/officeart/2005/8/layout/hProcess9"/>
    <dgm:cxn modelId="{5525313E-EE92-44FB-B063-8829C0B488EE}" srcId="{2570B47D-54EE-474D-98E1-17A900082D5B}" destId="{BAAC41D4-3562-4241-BD83-C1D434774B97}" srcOrd="2" destOrd="0" parTransId="{194C19EE-C443-4B6B-9DF6-FA98040EF9F3}" sibTransId="{585E115E-3E19-4925-9BA2-D3F91478F47E}"/>
    <dgm:cxn modelId="{25BBAE66-C4C4-4C9A-8434-9909A997100B}" srcId="{2570B47D-54EE-474D-98E1-17A900082D5B}" destId="{7B91D868-64D6-4BA8-9F6F-EC5F44F36E2B}" srcOrd="4" destOrd="0" parTransId="{637BE768-4140-466B-B3B6-5FC022CB96BC}" sibTransId="{25FD4721-1422-446A-A3EC-D6CE5D0B0FDB}"/>
    <dgm:cxn modelId="{DB54BFF4-FAE5-439C-8A97-775ED316B99F}" type="presOf" srcId="{CAA4509A-6B9B-4554-8AD4-957B0242891A}" destId="{4614543C-6C6B-4244-9485-222B14CF66B5}" srcOrd="0" destOrd="0" presId="urn:microsoft.com/office/officeart/2005/8/layout/hProcess9"/>
    <dgm:cxn modelId="{C8B8AE88-1921-445D-A8D4-92C20EDDA79D}" type="presOf" srcId="{3BA543A6-7F8F-4B69-B49B-958E1D31D56F}" destId="{AF60B5F8-ED78-4ADB-911F-ED75A44873A2}" srcOrd="0" destOrd="0" presId="urn:microsoft.com/office/officeart/2005/8/layout/hProcess9"/>
    <dgm:cxn modelId="{10373B7B-74E1-4689-A2C4-2A2E9CDFC5B6}" type="presOf" srcId="{2570B47D-54EE-474D-98E1-17A900082D5B}" destId="{2BC86BA3-334C-443A-B16D-15C333DA97A2}" srcOrd="0" destOrd="0" presId="urn:microsoft.com/office/officeart/2005/8/layout/hProcess9"/>
    <dgm:cxn modelId="{90879D7F-EEBC-4437-8F67-5F3E55F4CE4A}" type="presOf" srcId="{A000CD8D-CFCE-483F-9A65-23ADC250284C}" destId="{B14ECFDB-2E93-4BFC-A5DB-25DA41D521ED}" srcOrd="0" destOrd="0" presId="urn:microsoft.com/office/officeart/2005/8/layout/hProcess9"/>
    <dgm:cxn modelId="{3CCB9EF0-E2A4-449B-8D8A-D6671DC0C5F8}" srcId="{2570B47D-54EE-474D-98E1-17A900082D5B}" destId="{58DA8C8D-2B4F-46F0-863B-E98976C1700C}" srcOrd="5" destOrd="0" parTransId="{6A3D8AE4-1B23-441B-B0A8-B39F21242EFF}" sibTransId="{6970EF56-918F-41C2-B506-E29FF92E7CFE}"/>
    <dgm:cxn modelId="{B08B3C43-D1EA-4569-8746-AA1D871AC2A5}" srcId="{2570B47D-54EE-474D-98E1-17A900082D5B}" destId="{A000CD8D-CFCE-483F-9A65-23ADC250284C}" srcOrd="3" destOrd="0" parTransId="{7B666FAE-79EB-440D-B255-3A813D009532}" sibTransId="{EB9BD041-0B20-42E5-B707-B7AF9BBA18EF}"/>
    <dgm:cxn modelId="{74F34F0F-1A26-4980-9095-D6807E18427E}" type="presOf" srcId="{58DA8C8D-2B4F-46F0-863B-E98976C1700C}" destId="{2DBD4C9E-3312-4FC1-BA49-FFE62C51FB1B}" srcOrd="0" destOrd="0" presId="urn:microsoft.com/office/officeart/2005/8/layout/hProcess9"/>
    <dgm:cxn modelId="{9CA7B289-B539-4578-B60C-724B2CDD70C0}" type="presOf" srcId="{DC75478F-2BDE-44CF-801C-7D3B4A6F45BC}" destId="{011A4265-8956-4662-A554-BF44BCF9703B}" srcOrd="0" destOrd="0" presId="urn:microsoft.com/office/officeart/2005/8/layout/hProcess9"/>
    <dgm:cxn modelId="{1274523F-C203-42FB-90A0-0470779A6322}" type="presParOf" srcId="{2BC86BA3-334C-443A-B16D-15C333DA97A2}" destId="{421A86C0-D67F-4BD7-9BA8-62478714FB66}" srcOrd="0" destOrd="0" presId="urn:microsoft.com/office/officeart/2005/8/layout/hProcess9"/>
    <dgm:cxn modelId="{F5FBB2D9-A67D-4DAF-8B2A-521BBFD68121}" type="presParOf" srcId="{2BC86BA3-334C-443A-B16D-15C333DA97A2}" destId="{A2CAE2CF-55BF-46E0-9E16-3DD569370BEA}" srcOrd="1" destOrd="0" presId="urn:microsoft.com/office/officeart/2005/8/layout/hProcess9"/>
    <dgm:cxn modelId="{61B89C6D-3ADB-41A0-ABD7-98033EDBC462}" type="presParOf" srcId="{A2CAE2CF-55BF-46E0-9E16-3DD569370BEA}" destId="{AF60B5F8-ED78-4ADB-911F-ED75A44873A2}" srcOrd="0" destOrd="0" presId="urn:microsoft.com/office/officeart/2005/8/layout/hProcess9"/>
    <dgm:cxn modelId="{0E272858-9A82-4DF3-9134-7467F32F14D4}" type="presParOf" srcId="{A2CAE2CF-55BF-46E0-9E16-3DD569370BEA}" destId="{5AAB0ABA-057F-4920-9200-CE82A4A30871}" srcOrd="1" destOrd="0" presId="urn:microsoft.com/office/officeart/2005/8/layout/hProcess9"/>
    <dgm:cxn modelId="{4AEEE086-2B45-4DD2-BEC7-5EE075A869F2}" type="presParOf" srcId="{A2CAE2CF-55BF-46E0-9E16-3DD569370BEA}" destId="{4A3E3B88-7DF5-456D-9EF3-A2B5FE935D38}" srcOrd="2" destOrd="0" presId="urn:microsoft.com/office/officeart/2005/8/layout/hProcess9"/>
    <dgm:cxn modelId="{82A27F54-9262-4F02-8044-A2007168AF9A}" type="presParOf" srcId="{A2CAE2CF-55BF-46E0-9E16-3DD569370BEA}" destId="{227D0EA3-64DC-4F6C-8984-B23FF1607820}" srcOrd="3" destOrd="0" presId="urn:microsoft.com/office/officeart/2005/8/layout/hProcess9"/>
    <dgm:cxn modelId="{A3729260-A400-4A7B-9131-217910D3261A}" type="presParOf" srcId="{A2CAE2CF-55BF-46E0-9E16-3DD569370BEA}" destId="{B9FF496F-CD04-49E7-A94D-509DAB633117}" srcOrd="4" destOrd="0" presId="urn:microsoft.com/office/officeart/2005/8/layout/hProcess9"/>
    <dgm:cxn modelId="{E8EC2236-8008-4884-93DF-22B6CBF9FE4C}" type="presParOf" srcId="{A2CAE2CF-55BF-46E0-9E16-3DD569370BEA}" destId="{E98C636E-29B4-4554-8E00-1F9D3D06B892}" srcOrd="5" destOrd="0" presId="urn:microsoft.com/office/officeart/2005/8/layout/hProcess9"/>
    <dgm:cxn modelId="{AB28724D-2F8A-40A3-84C7-7A503409848A}" type="presParOf" srcId="{A2CAE2CF-55BF-46E0-9E16-3DD569370BEA}" destId="{B14ECFDB-2E93-4BFC-A5DB-25DA41D521ED}" srcOrd="6" destOrd="0" presId="urn:microsoft.com/office/officeart/2005/8/layout/hProcess9"/>
    <dgm:cxn modelId="{7635C9F7-8029-4D68-B9EC-47596F47AB5B}" type="presParOf" srcId="{A2CAE2CF-55BF-46E0-9E16-3DD569370BEA}" destId="{596BEE17-A9BA-48C7-AC8D-C0803DA11BA9}" srcOrd="7" destOrd="0" presId="urn:microsoft.com/office/officeart/2005/8/layout/hProcess9"/>
    <dgm:cxn modelId="{BE7F4180-C01F-4417-B312-CFE167542F67}" type="presParOf" srcId="{A2CAE2CF-55BF-46E0-9E16-3DD569370BEA}" destId="{8CB0CB8D-288E-4CFE-8378-B44CC3D947CC}" srcOrd="8" destOrd="0" presId="urn:microsoft.com/office/officeart/2005/8/layout/hProcess9"/>
    <dgm:cxn modelId="{E8395C90-5201-43C0-905B-7DDB72F551A7}" type="presParOf" srcId="{A2CAE2CF-55BF-46E0-9E16-3DD569370BEA}" destId="{74438454-EA00-4F0A-A914-A23420C65833}" srcOrd="9" destOrd="0" presId="urn:microsoft.com/office/officeart/2005/8/layout/hProcess9"/>
    <dgm:cxn modelId="{11A38260-60BE-4EF8-9970-EFC55B33A9B3}" type="presParOf" srcId="{A2CAE2CF-55BF-46E0-9E16-3DD569370BEA}" destId="{2DBD4C9E-3312-4FC1-BA49-FFE62C51FB1B}" srcOrd="10" destOrd="0" presId="urn:microsoft.com/office/officeart/2005/8/layout/hProcess9"/>
    <dgm:cxn modelId="{AC0428A2-D797-4AA6-99E1-26ADF5F43A22}" type="presParOf" srcId="{A2CAE2CF-55BF-46E0-9E16-3DD569370BEA}" destId="{CB67EAB8-9830-4448-B0D5-CDE23CC412DF}" srcOrd="11" destOrd="0" presId="urn:microsoft.com/office/officeart/2005/8/layout/hProcess9"/>
    <dgm:cxn modelId="{7D5798F0-A7AC-4411-81A1-969DC21FB318}" type="presParOf" srcId="{A2CAE2CF-55BF-46E0-9E16-3DD569370BEA}" destId="{4614543C-6C6B-4244-9485-222B14CF66B5}" srcOrd="12" destOrd="0" presId="urn:microsoft.com/office/officeart/2005/8/layout/hProcess9"/>
    <dgm:cxn modelId="{F8261201-BEDC-464F-B3B1-AB5414BC41C1}" type="presParOf" srcId="{A2CAE2CF-55BF-46E0-9E16-3DD569370BEA}" destId="{4445B42C-4AEE-4914-AB9B-DFCF78239F5A}" srcOrd="13" destOrd="0" presId="urn:microsoft.com/office/officeart/2005/8/layout/hProcess9"/>
    <dgm:cxn modelId="{FE68F577-12BF-4ED0-8726-5CDA1D29FBE3}" type="presParOf" srcId="{A2CAE2CF-55BF-46E0-9E16-3DD569370BEA}" destId="{011A4265-8956-4662-A554-BF44BCF9703B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0B47D-54EE-474D-98E1-17A900082D5B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CF5C762-FCBB-4D43-A3C0-A013BEBE521A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Прибыль от доставки (за счет близкого расположения)</a:t>
          </a:r>
          <a:endParaRPr lang="ru-RU" dirty="0"/>
        </a:p>
      </dgm:t>
    </dgm:pt>
    <dgm:pt modelId="{A94A4211-F5AB-41DD-88DA-20C520A54DC3}" type="parTrans" cxnId="{9BE15F7C-A2A2-40D1-8F58-7F6449E6EAA8}">
      <dgm:prSet/>
      <dgm:spPr/>
      <dgm:t>
        <a:bodyPr/>
        <a:lstStyle/>
        <a:p>
          <a:endParaRPr lang="ru-RU"/>
        </a:p>
      </dgm:t>
    </dgm:pt>
    <dgm:pt modelId="{4058124A-33B0-4E20-AB52-ECD1B64F35BF}" type="sibTrans" cxnId="{9BE15F7C-A2A2-40D1-8F58-7F6449E6EAA8}">
      <dgm:prSet/>
      <dgm:spPr/>
      <dgm:t>
        <a:bodyPr/>
        <a:lstStyle/>
        <a:p>
          <a:endParaRPr lang="ru-RU"/>
        </a:p>
      </dgm:t>
    </dgm:pt>
    <dgm:pt modelId="{BAAC41D4-3562-4241-BD83-C1D434774B97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Рентабельность производства</a:t>
          </a:r>
          <a:endParaRPr lang="ru-RU" dirty="0"/>
        </a:p>
      </dgm:t>
    </dgm:pt>
    <dgm:pt modelId="{194C19EE-C443-4B6B-9DF6-FA98040EF9F3}" type="parTrans" cxnId="{5525313E-EE92-44FB-B063-8829C0B488EE}">
      <dgm:prSet/>
      <dgm:spPr/>
      <dgm:t>
        <a:bodyPr/>
        <a:lstStyle/>
        <a:p>
          <a:endParaRPr lang="ru-RU"/>
        </a:p>
      </dgm:t>
    </dgm:pt>
    <dgm:pt modelId="{585E115E-3E19-4925-9BA2-D3F91478F47E}" type="sibTrans" cxnId="{5525313E-EE92-44FB-B063-8829C0B488EE}">
      <dgm:prSet/>
      <dgm:spPr/>
      <dgm:t>
        <a:bodyPr/>
        <a:lstStyle/>
        <a:p>
          <a:endParaRPr lang="ru-RU"/>
        </a:p>
      </dgm:t>
    </dgm:pt>
    <dgm:pt modelId="{A000CD8D-CFCE-483F-9A65-23ADC250284C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Прибыль от доставки (за счет близкого расположения)</a:t>
          </a:r>
          <a:endParaRPr lang="ru-RU" dirty="0"/>
        </a:p>
      </dgm:t>
    </dgm:pt>
    <dgm:pt modelId="{7B666FAE-79EB-440D-B255-3A813D009532}" type="parTrans" cxnId="{B08B3C43-D1EA-4569-8746-AA1D871AC2A5}">
      <dgm:prSet/>
      <dgm:spPr/>
      <dgm:t>
        <a:bodyPr/>
        <a:lstStyle/>
        <a:p>
          <a:endParaRPr lang="ru-RU"/>
        </a:p>
      </dgm:t>
    </dgm:pt>
    <dgm:pt modelId="{EB9BD041-0B20-42E5-B707-B7AF9BBA18EF}" type="sibTrans" cxnId="{B08B3C43-D1EA-4569-8746-AA1D871AC2A5}">
      <dgm:prSet/>
      <dgm:spPr/>
      <dgm:t>
        <a:bodyPr/>
        <a:lstStyle/>
        <a:p>
          <a:endParaRPr lang="ru-RU"/>
        </a:p>
      </dgm:t>
    </dgm:pt>
    <dgm:pt modelId="{7B91D868-64D6-4BA8-9F6F-EC5F44F36E2B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Рентабельность импортеров за счет объемов поставок</a:t>
          </a:r>
          <a:endParaRPr lang="ru-RU" dirty="0"/>
        </a:p>
      </dgm:t>
    </dgm:pt>
    <dgm:pt modelId="{637BE768-4140-466B-B3B6-5FC022CB96BC}" type="parTrans" cxnId="{25BBAE66-C4C4-4C9A-8434-9909A997100B}">
      <dgm:prSet/>
      <dgm:spPr/>
      <dgm:t>
        <a:bodyPr/>
        <a:lstStyle/>
        <a:p>
          <a:endParaRPr lang="ru-RU"/>
        </a:p>
      </dgm:t>
    </dgm:pt>
    <dgm:pt modelId="{25FD4721-1422-446A-A3EC-D6CE5D0B0FDB}" type="sibTrans" cxnId="{25BBAE66-C4C4-4C9A-8434-9909A997100B}">
      <dgm:prSet/>
      <dgm:spPr/>
      <dgm:t>
        <a:bodyPr/>
        <a:lstStyle/>
        <a:p>
          <a:endParaRPr lang="ru-RU"/>
        </a:p>
      </dgm:t>
    </dgm:pt>
    <dgm:pt modelId="{58DA8C8D-2B4F-46F0-863B-E98976C1700C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Рентабельность производства</a:t>
          </a:r>
          <a:endParaRPr lang="ru-RU" dirty="0"/>
        </a:p>
      </dgm:t>
    </dgm:pt>
    <dgm:pt modelId="{6A3D8AE4-1B23-441B-B0A8-B39F21242EFF}" type="parTrans" cxnId="{3CCB9EF0-E2A4-449B-8D8A-D6671DC0C5F8}">
      <dgm:prSet/>
      <dgm:spPr/>
      <dgm:t>
        <a:bodyPr/>
        <a:lstStyle/>
        <a:p>
          <a:endParaRPr lang="ru-RU"/>
        </a:p>
      </dgm:t>
    </dgm:pt>
    <dgm:pt modelId="{6970EF56-918F-41C2-B506-E29FF92E7CFE}" type="sibTrans" cxnId="{3CCB9EF0-E2A4-449B-8D8A-D6671DC0C5F8}">
      <dgm:prSet/>
      <dgm:spPr/>
      <dgm:t>
        <a:bodyPr/>
        <a:lstStyle/>
        <a:p>
          <a:endParaRPr lang="ru-RU"/>
        </a:p>
      </dgm:t>
    </dgm:pt>
    <dgm:pt modelId="{CAA4509A-6B9B-4554-8AD4-957B0242891A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Рентабельность продаж</a:t>
          </a:r>
          <a:endParaRPr lang="ru-RU" dirty="0"/>
        </a:p>
      </dgm:t>
    </dgm:pt>
    <dgm:pt modelId="{13B546EA-0B92-4977-86B7-BB591385A705}" type="parTrans" cxnId="{C81ECBF7-05E7-448F-B9B7-E53C4C4E60C6}">
      <dgm:prSet/>
      <dgm:spPr/>
      <dgm:t>
        <a:bodyPr/>
        <a:lstStyle/>
        <a:p>
          <a:endParaRPr lang="ru-RU"/>
        </a:p>
      </dgm:t>
    </dgm:pt>
    <dgm:pt modelId="{8ED43396-4301-4834-B0F8-8C76C8C0F736}" type="sibTrans" cxnId="{C81ECBF7-05E7-448F-B9B7-E53C4C4E60C6}">
      <dgm:prSet/>
      <dgm:spPr/>
      <dgm:t>
        <a:bodyPr/>
        <a:lstStyle/>
        <a:p>
          <a:endParaRPr lang="ru-RU"/>
        </a:p>
      </dgm:t>
    </dgm:pt>
    <dgm:pt modelId="{DC75478F-2BDE-44CF-801C-7D3B4A6F45BC}">
      <dgm:prSet phldrT="[Текст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Более качественный товар по низшей цене</a:t>
          </a:r>
          <a:endParaRPr lang="ru-RU" dirty="0"/>
        </a:p>
      </dgm:t>
    </dgm:pt>
    <dgm:pt modelId="{D3C2C90A-3AEC-4734-9E1C-2D685D5E36BC}" type="parTrans" cxnId="{16292155-20CC-4FAA-87AD-AAB933E4D832}">
      <dgm:prSet/>
      <dgm:spPr/>
      <dgm:t>
        <a:bodyPr/>
        <a:lstStyle/>
        <a:p>
          <a:endParaRPr lang="ru-RU"/>
        </a:p>
      </dgm:t>
    </dgm:pt>
    <dgm:pt modelId="{7FBD589D-2F9C-4A57-8F23-8FA5BABB80D8}" type="sibTrans" cxnId="{16292155-20CC-4FAA-87AD-AAB933E4D832}">
      <dgm:prSet/>
      <dgm:spPr/>
      <dgm:t>
        <a:bodyPr/>
        <a:lstStyle/>
        <a:p>
          <a:endParaRPr lang="ru-RU"/>
        </a:p>
      </dgm:t>
    </dgm:pt>
    <dgm:pt modelId="{3BA543A6-7F8F-4B69-B49B-958E1D31D56F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900" dirty="0" smtClean="0"/>
            <a:t>Стоимость единицы сырья</a:t>
          </a:r>
          <a:endParaRPr lang="ru-RU" sz="900" dirty="0"/>
        </a:p>
      </dgm:t>
    </dgm:pt>
    <dgm:pt modelId="{F01FA616-CA91-4DF6-8185-0A021D15B047}" type="sibTrans" cxnId="{91B39D88-941F-4B5D-A7AB-1DA48D04CA2A}">
      <dgm:prSet/>
      <dgm:spPr/>
      <dgm:t>
        <a:bodyPr/>
        <a:lstStyle/>
        <a:p>
          <a:endParaRPr lang="ru-RU"/>
        </a:p>
      </dgm:t>
    </dgm:pt>
    <dgm:pt modelId="{6EE46692-4505-450E-A13D-7F010130576E}" type="parTrans" cxnId="{91B39D88-941F-4B5D-A7AB-1DA48D04CA2A}">
      <dgm:prSet/>
      <dgm:spPr/>
      <dgm:t>
        <a:bodyPr/>
        <a:lstStyle/>
        <a:p>
          <a:endParaRPr lang="ru-RU"/>
        </a:p>
      </dgm:t>
    </dgm:pt>
    <dgm:pt modelId="{2BC86BA3-334C-443A-B16D-15C333DA97A2}" type="pres">
      <dgm:prSet presAssocID="{2570B47D-54EE-474D-98E1-17A900082D5B}" presName="CompostProcess" presStyleCnt="0">
        <dgm:presLayoutVars>
          <dgm:dir/>
          <dgm:resizeHandles val="exact"/>
        </dgm:presLayoutVars>
      </dgm:prSet>
      <dgm:spPr/>
    </dgm:pt>
    <dgm:pt modelId="{421A86C0-D67F-4BD7-9BA8-62478714FB66}" type="pres">
      <dgm:prSet presAssocID="{2570B47D-54EE-474D-98E1-17A900082D5B}" presName="arrow" presStyleLbl="bgShp" presStyleIdx="0" presStyleCnt="1"/>
      <dgm:spPr/>
    </dgm:pt>
    <dgm:pt modelId="{A2CAE2CF-55BF-46E0-9E16-3DD569370BEA}" type="pres">
      <dgm:prSet presAssocID="{2570B47D-54EE-474D-98E1-17A900082D5B}" presName="linearProcess" presStyleCnt="0"/>
      <dgm:spPr/>
    </dgm:pt>
    <dgm:pt modelId="{AF60B5F8-ED78-4ADB-911F-ED75A44873A2}" type="pres">
      <dgm:prSet presAssocID="{3BA543A6-7F8F-4B69-B49B-958E1D31D56F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B0ABA-057F-4920-9200-CE82A4A30871}" type="pres">
      <dgm:prSet presAssocID="{F01FA616-CA91-4DF6-8185-0A021D15B047}" presName="sibTrans" presStyleCnt="0"/>
      <dgm:spPr/>
    </dgm:pt>
    <dgm:pt modelId="{4A3E3B88-7DF5-456D-9EF3-A2B5FE935D38}" type="pres">
      <dgm:prSet presAssocID="{8CF5C762-FCBB-4D43-A3C0-A013BEBE521A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D0EA3-64DC-4F6C-8984-B23FF1607820}" type="pres">
      <dgm:prSet presAssocID="{4058124A-33B0-4E20-AB52-ECD1B64F35BF}" presName="sibTrans" presStyleCnt="0"/>
      <dgm:spPr/>
    </dgm:pt>
    <dgm:pt modelId="{B9FF496F-CD04-49E7-A94D-509DAB633117}" type="pres">
      <dgm:prSet presAssocID="{BAAC41D4-3562-4241-BD83-C1D434774B97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C636E-29B4-4554-8E00-1F9D3D06B892}" type="pres">
      <dgm:prSet presAssocID="{585E115E-3E19-4925-9BA2-D3F91478F47E}" presName="sibTrans" presStyleCnt="0"/>
      <dgm:spPr/>
    </dgm:pt>
    <dgm:pt modelId="{B14ECFDB-2E93-4BFC-A5DB-25DA41D521ED}" type="pres">
      <dgm:prSet presAssocID="{A000CD8D-CFCE-483F-9A65-23ADC250284C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BEE17-A9BA-48C7-AC8D-C0803DA11BA9}" type="pres">
      <dgm:prSet presAssocID="{EB9BD041-0B20-42E5-B707-B7AF9BBA18EF}" presName="sibTrans" presStyleCnt="0"/>
      <dgm:spPr/>
    </dgm:pt>
    <dgm:pt modelId="{8CB0CB8D-288E-4CFE-8378-B44CC3D947CC}" type="pres">
      <dgm:prSet presAssocID="{7B91D868-64D6-4BA8-9F6F-EC5F44F36E2B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38454-EA00-4F0A-A914-A23420C65833}" type="pres">
      <dgm:prSet presAssocID="{25FD4721-1422-446A-A3EC-D6CE5D0B0FDB}" presName="sibTrans" presStyleCnt="0"/>
      <dgm:spPr/>
    </dgm:pt>
    <dgm:pt modelId="{2DBD4C9E-3312-4FC1-BA49-FFE62C51FB1B}" type="pres">
      <dgm:prSet presAssocID="{58DA8C8D-2B4F-46F0-863B-E98976C1700C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7EAB8-9830-4448-B0D5-CDE23CC412DF}" type="pres">
      <dgm:prSet presAssocID="{6970EF56-918F-41C2-B506-E29FF92E7CFE}" presName="sibTrans" presStyleCnt="0"/>
      <dgm:spPr/>
    </dgm:pt>
    <dgm:pt modelId="{4614543C-6C6B-4244-9485-222B14CF66B5}" type="pres">
      <dgm:prSet presAssocID="{CAA4509A-6B9B-4554-8AD4-957B0242891A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5B42C-4AEE-4914-AB9B-DFCF78239F5A}" type="pres">
      <dgm:prSet presAssocID="{8ED43396-4301-4834-B0F8-8C76C8C0F736}" presName="sibTrans" presStyleCnt="0"/>
      <dgm:spPr/>
    </dgm:pt>
    <dgm:pt modelId="{011A4265-8956-4662-A554-BF44BCF9703B}" type="pres">
      <dgm:prSet presAssocID="{DC75478F-2BDE-44CF-801C-7D3B4A6F45BC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292155-20CC-4FAA-87AD-AAB933E4D832}" srcId="{2570B47D-54EE-474D-98E1-17A900082D5B}" destId="{DC75478F-2BDE-44CF-801C-7D3B4A6F45BC}" srcOrd="7" destOrd="0" parTransId="{D3C2C90A-3AEC-4734-9E1C-2D685D5E36BC}" sibTransId="{7FBD589D-2F9C-4A57-8F23-8FA5BABB80D8}"/>
    <dgm:cxn modelId="{E2EAC6CD-E1CF-4501-A1D7-7DDCF7CDC99F}" type="presOf" srcId="{CAA4509A-6B9B-4554-8AD4-957B0242891A}" destId="{4614543C-6C6B-4244-9485-222B14CF66B5}" srcOrd="0" destOrd="0" presId="urn:microsoft.com/office/officeart/2005/8/layout/hProcess9"/>
    <dgm:cxn modelId="{19135B14-A244-4333-BFB7-A0D9F683F4CA}" type="presOf" srcId="{2570B47D-54EE-474D-98E1-17A900082D5B}" destId="{2BC86BA3-334C-443A-B16D-15C333DA97A2}" srcOrd="0" destOrd="0" presId="urn:microsoft.com/office/officeart/2005/8/layout/hProcess9"/>
    <dgm:cxn modelId="{77CC8AAD-EA77-4B92-95B9-F894588870A9}" type="presOf" srcId="{DC75478F-2BDE-44CF-801C-7D3B4A6F45BC}" destId="{011A4265-8956-4662-A554-BF44BCF9703B}" srcOrd="0" destOrd="0" presId="urn:microsoft.com/office/officeart/2005/8/layout/hProcess9"/>
    <dgm:cxn modelId="{CD13DEDF-4198-403D-B5B2-04A114AB904A}" type="presOf" srcId="{58DA8C8D-2B4F-46F0-863B-E98976C1700C}" destId="{2DBD4C9E-3312-4FC1-BA49-FFE62C51FB1B}" srcOrd="0" destOrd="0" presId="urn:microsoft.com/office/officeart/2005/8/layout/hProcess9"/>
    <dgm:cxn modelId="{91B39D88-941F-4B5D-A7AB-1DA48D04CA2A}" srcId="{2570B47D-54EE-474D-98E1-17A900082D5B}" destId="{3BA543A6-7F8F-4B69-B49B-958E1D31D56F}" srcOrd="0" destOrd="0" parTransId="{6EE46692-4505-450E-A13D-7F010130576E}" sibTransId="{F01FA616-CA91-4DF6-8185-0A021D15B047}"/>
    <dgm:cxn modelId="{9BE15F7C-A2A2-40D1-8F58-7F6449E6EAA8}" srcId="{2570B47D-54EE-474D-98E1-17A900082D5B}" destId="{8CF5C762-FCBB-4D43-A3C0-A013BEBE521A}" srcOrd="1" destOrd="0" parTransId="{A94A4211-F5AB-41DD-88DA-20C520A54DC3}" sibTransId="{4058124A-33B0-4E20-AB52-ECD1B64F35BF}"/>
    <dgm:cxn modelId="{4C508B25-17D8-4F72-8E3E-99D9B5B1592B}" type="presOf" srcId="{A000CD8D-CFCE-483F-9A65-23ADC250284C}" destId="{B14ECFDB-2E93-4BFC-A5DB-25DA41D521ED}" srcOrd="0" destOrd="0" presId="urn:microsoft.com/office/officeart/2005/8/layout/hProcess9"/>
    <dgm:cxn modelId="{5525313E-EE92-44FB-B063-8829C0B488EE}" srcId="{2570B47D-54EE-474D-98E1-17A900082D5B}" destId="{BAAC41D4-3562-4241-BD83-C1D434774B97}" srcOrd="2" destOrd="0" parTransId="{194C19EE-C443-4B6B-9DF6-FA98040EF9F3}" sibTransId="{585E115E-3E19-4925-9BA2-D3F91478F47E}"/>
    <dgm:cxn modelId="{C5F362E8-909A-42AB-A583-43128DDE3117}" type="presOf" srcId="{3BA543A6-7F8F-4B69-B49B-958E1D31D56F}" destId="{AF60B5F8-ED78-4ADB-911F-ED75A44873A2}" srcOrd="0" destOrd="0" presId="urn:microsoft.com/office/officeart/2005/8/layout/hProcess9"/>
    <dgm:cxn modelId="{25BBAE66-C4C4-4C9A-8434-9909A997100B}" srcId="{2570B47D-54EE-474D-98E1-17A900082D5B}" destId="{7B91D868-64D6-4BA8-9F6F-EC5F44F36E2B}" srcOrd="4" destOrd="0" parTransId="{637BE768-4140-466B-B3B6-5FC022CB96BC}" sibTransId="{25FD4721-1422-446A-A3EC-D6CE5D0B0FDB}"/>
    <dgm:cxn modelId="{C81ECBF7-05E7-448F-B9B7-E53C4C4E60C6}" srcId="{2570B47D-54EE-474D-98E1-17A900082D5B}" destId="{CAA4509A-6B9B-4554-8AD4-957B0242891A}" srcOrd="6" destOrd="0" parTransId="{13B546EA-0B92-4977-86B7-BB591385A705}" sibTransId="{8ED43396-4301-4834-B0F8-8C76C8C0F736}"/>
    <dgm:cxn modelId="{7DE8C77B-1A9B-466E-AC2D-D6547287BC72}" type="presOf" srcId="{7B91D868-64D6-4BA8-9F6F-EC5F44F36E2B}" destId="{8CB0CB8D-288E-4CFE-8378-B44CC3D947CC}" srcOrd="0" destOrd="0" presId="urn:microsoft.com/office/officeart/2005/8/layout/hProcess9"/>
    <dgm:cxn modelId="{9EAB9C9E-E10D-43E1-BCE8-A2DB29ACFDF6}" type="presOf" srcId="{BAAC41D4-3562-4241-BD83-C1D434774B97}" destId="{B9FF496F-CD04-49E7-A94D-509DAB633117}" srcOrd="0" destOrd="0" presId="urn:microsoft.com/office/officeart/2005/8/layout/hProcess9"/>
    <dgm:cxn modelId="{B08B3C43-D1EA-4569-8746-AA1D871AC2A5}" srcId="{2570B47D-54EE-474D-98E1-17A900082D5B}" destId="{A000CD8D-CFCE-483F-9A65-23ADC250284C}" srcOrd="3" destOrd="0" parTransId="{7B666FAE-79EB-440D-B255-3A813D009532}" sibTransId="{EB9BD041-0B20-42E5-B707-B7AF9BBA18EF}"/>
    <dgm:cxn modelId="{3CCB9EF0-E2A4-449B-8D8A-D6671DC0C5F8}" srcId="{2570B47D-54EE-474D-98E1-17A900082D5B}" destId="{58DA8C8D-2B4F-46F0-863B-E98976C1700C}" srcOrd="5" destOrd="0" parTransId="{6A3D8AE4-1B23-441B-B0A8-B39F21242EFF}" sibTransId="{6970EF56-918F-41C2-B506-E29FF92E7CFE}"/>
    <dgm:cxn modelId="{C1417D47-F47D-46DC-81A9-6019C211DF61}" type="presOf" srcId="{8CF5C762-FCBB-4D43-A3C0-A013BEBE521A}" destId="{4A3E3B88-7DF5-456D-9EF3-A2B5FE935D38}" srcOrd="0" destOrd="0" presId="urn:microsoft.com/office/officeart/2005/8/layout/hProcess9"/>
    <dgm:cxn modelId="{6330F829-290D-4F7E-8FB5-65CAE6D19042}" type="presParOf" srcId="{2BC86BA3-334C-443A-B16D-15C333DA97A2}" destId="{421A86C0-D67F-4BD7-9BA8-62478714FB66}" srcOrd="0" destOrd="0" presId="urn:microsoft.com/office/officeart/2005/8/layout/hProcess9"/>
    <dgm:cxn modelId="{81CD6DFA-1F6A-4D61-B6F8-BB0B888B1C96}" type="presParOf" srcId="{2BC86BA3-334C-443A-B16D-15C333DA97A2}" destId="{A2CAE2CF-55BF-46E0-9E16-3DD569370BEA}" srcOrd="1" destOrd="0" presId="urn:microsoft.com/office/officeart/2005/8/layout/hProcess9"/>
    <dgm:cxn modelId="{FF5940BF-70C6-4F1D-B65B-1684D6729DD7}" type="presParOf" srcId="{A2CAE2CF-55BF-46E0-9E16-3DD569370BEA}" destId="{AF60B5F8-ED78-4ADB-911F-ED75A44873A2}" srcOrd="0" destOrd="0" presId="urn:microsoft.com/office/officeart/2005/8/layout/hProcess9"/>
    <dgm:cxn modelId="{0F06A192-77D1-458B-9A4B-182E4F6E4F2D}" type="presParOf" srcId="{A2CAE2CF-55BF-46E0-9E16-3DD569370BEA}" destId="{5AAB0ABA-057F-4920-9200-CE82A4A30871}" srcOrd="1" destOrd="0" presId="urn:microsoft.com/office/officeart/2005/8/layout/hProcess9"/>
    <dgm:cxn modelId="{32D4E792-CBD2-42CD-9BDE-0C22D21D215C}" type="presParOf" srcId="{A2CAE2CF-55BF-46E0-9E16-3DD569370BEA}" destId="{4A3E3B88-7DF5-456D-9EF3-A2B5FE935D38}" srcOrd="2" destOrd="0" presId="urn:microsoft.com/office/officeart/2005/8/layout/hProcess9"/>
    <dgm:cxn modelId="{8EFBCA86-28E7-4B9B-984F-84249F553846}" type="presParOf" srcId="{A2CAE2CF-55BF-46E0-9E16-3DD569370BEA}" destId="{227D0EA3-64DC-4F6C-8984-B23FF1607820}" srcOrd="3" destOrd="0" presId="urn:microsoft.com/office/officeart/2005/8/layout/hProcess9"/>
    <dgm:cxn modelId="{48F0DB04-D2D2-4B99-A152-604EFC476E30}" type="presParOf" srcId="{A2CAE2CF-55BF-46E0-9E16-3DD569370BEA}" destId="{B9FF496F-CD04-49E7-A94D-509DAB633117}" srcOrd="4" destOrd="0" presId="urn:microsoft.com/office/officeart/2005/8/layout/hProcess9"/>
    <dgm:cxn modelId="{690B1EE2-F133-49B8-9159-4F752E38502E}" type="presParOf" srcId="{A2CAE2CF-55BF-46E0-9E16-3DD569370BEA}" destId="{E98C636E-29B4-4554-8E00-1F9D3D06B892}" srcOrd="5" destOrd="0" presId="urn:microsoft.com/office/officeart/2005/8/layout/hProcess9"/>
    <dgm:cxn modelId="{469A9A0D-0377-41A3-AEFC-C6E6B244E90C}" type="presParOf" srcId="{A2CAE2CF-55BF-46E0-9E16-3DD569370BEA}" destId="{B14ECFDB-2E93-4BFC-A5DB-25DA41D521ED}" srcOrd="6" destOrd="0" presId="urn:microsoft.com/office/officeart/2005/8/layout/hProcess9"/>
    <dgm:cxn modelId="{70485EB6-A2DE-4D60-BF9D-93A8D11E7115}" type="presParOf" srcId="{A2CAE2CF-55BF-46E0-9E16-3DD569370BEA}" destId="{596BEE17-A9BA-48C7-AC8D-C0803DA11BA9}" srcOrd="7" destOrd="0" presId="urn:microsoft.com/office/officeart/2005/8/layout/hProcess9"/>
    <dgm:cxn modelId="{71FDD39B-8B6A-40FC-825D-9DD964BD1BED}" type="presParOf" srcId="{A2CAE2CF-55BF-46E0-9E16-3DD569370BEA}" destId="{8CB0CB8D-288E-4CFE-8378-B44CC3D947CC}" srcOrd="8" destOrd="0" presId="urn:microsoft.com/office/officeart/2005/8/layout/hProcess9"/>
    <dgm:cxn modelId="{4B11500C-CD50-4584-913A-3AC9D7C35700}" type="presParOf" srcId="{A2CAE2CF-55BF-46E0-9E16-3DD569370BEA}" destId="{74438454-EA00-4F0A-A914-A23420C65833}" srcOrd="9" destOrd="0" presId="urn:microsoft.com/office/officeart/2005/8/layout/hProcess9"/>
    <dgm:cxn modelId="{06C24BE2-ADAF-45B3-9744-A6B082BECA84}" type="presParOf" srcId="{A2CAE2CF-55BF-46E0-9E16-3DD569370BEA}" destId="{2DBD4C9E-3312-4FC1-BA49-FFE62C51FB1B}" srcOrd="10" destOrd="0" presId="urn:microsoft.com/office/officeart/2005/8/layout/hProcess9"/>
    <dgm:cxn modelId="{08A8BC03-6D64-4061-8563-6C0156920789}" type="presParOf" srcId="{A2CAE2CF-55BF-46E0-9E16-3DD569370BEA}" destId="{CB67EAB8-9830-4448-B0D5-CDE23CC412DF}" srcOrd="11" destOrd="0" presId="urn:microsoft.com/office/officeart/2005/8/layout/hProcess9"/>
    <dgm:cxn modelId="{CE87FB2A-9801-4B46-8A2B-C9A4DDB2D0C4}" type="presParOf" srcId="{A2CAE2CF-55BF-46E0-9E16-3DD569370BEA}" destId="{4614543C-6C6B-4244-9485-222B14CF66B5}" srcOrd="12" destOrd="0" presId="urn:microsoft.com/office/officeart/2005/8/layout/hProcess9"/>
    <dgm:cxn modelId="{3793840C-DFF7-4A82-93E6-9EB249F776F7}" type="presParOf" srcId="{A2CAE2CF-55BF-46E0-9E16-3DD569370BEA}" destId="{4445B42C-4AEE-4914-AB9B-DFCF78239F5A}" srcOrd="13" destOrd="0" presId="urn:microsoft.com/office/officeart/2005/8/layout/hProcess9"/>
    <dgm:cxn modelId="{28308C4E-3291-48F0-9F73-4D0313346A21}" type="presParOf" srcId="{A2CAE2CF-55BF-46E0-9E16-3DD569370BEA}" destId="{011A4265-8956-4662-A554-BF44BCF9703B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6C122-295A-4905-9A9B-A5E98AF7C55C}" type="doc">
      <dgm:prSet loTypeId="urn:microsoft.com/office/officeart/2005/8/layout/default#3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C13417A-3877-4244-99FC-37C090FF6C4B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1. Органы исполнительной и законодательной власти города</a:t>
          </a:r>
          <a:endParaRPr lang="ru-RU" sz="1200" dirty="0"/>
        </a:p>
      </dgm:t>
    </dgm:pt>
    <dgm:pt modelId="{B48407B0-BFAB-43CA-B6C2-94501E164571}" type="parTrans" cxnId="{3E7059BA-9E4B-4481-AB7D-0914268528B6}">
      <dgm:prSet/>
      <dgm:spPr/>
      <dgm:t>
        <a:bodyPr/>
        <a:lstStyle/>
        <a:p>
          <a:endParaRPr lang="ru-RU"/>
        </a:p>
      </dgm:t>
    </dgm:pt>
    <dgm:pt modelId="{1B2B4458-AF81-4DA8-91B1-469449C47FD7}" type="sibTrans" cxnId="{3E7059BA-9E4B-4481-AB7D-0914268528B6}">
      <dgm:prSet/>
      <dgm:spPr/>
      <dgm:t>
        <a:bodyPr/>
        <a:lstStyle/>
        <a:p>
          <a:endParaRPr lang="ru-RU"/>
        </a:p>
      </dgm:t>
    </dgm:pt>
    <dgm:pt modelId="{6343C65B-033C-4472-AB44-EF22EF8D17D7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2. Представительства органов региональной и федеральной власти</a:t>
          </a:r>
          <a:endParaRPr lang="ru-RU" sz="1200" dirty="0"/>
        </a:p>
      </dgm:t>
    </dgm:pt>
    <dgm:pt modelId="{55D19FE9-2338-411D-BED9-281E7EB8B4B5}" type="parTrans" cxnId="{B1F16D40-050E-49E5-B7C3-0D8F09E3F5F6}">
      <dgm:prSet/>
      <dgm:spPr/>
      <dgm:t>
        <a:bodyPr/>
        <a:lstStyle/>
        <a:p>
          <a:endParaRPr lang="ru-RU"/>
        </a:p>
      </dgm:t>
    </dgm:pt>
    <dgm:pt modelId="{7164E6A5-25BC-4240-820A-E39652683AE5}" type="sibTrans" cxnId="{B1F16D40-050E-49E5-B7C3-0D8F09E3F5F6}">
      <dgm:prSet/>
      <dgm:spPr/>
      <dgm:t>
        <a:bodyPr/>
        <a:lstStyle/>
        <a:p>
          <a:endParaRPr lang="ru-RU"/>
        </a:p>
      </dgm:t>
    </dgm:pt>
    <dgm:pt modelId="{FDAD8E8E-D706-4009-B079-0F9E5735812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3. Субъекты региональной инфраструктуры поддержки предпринимательства</a:t>
          </a:r>
          <a:endParaRPr lang="ru-RU" sz="1200" dirty="0"/>
        </a:p>
      </dgm:t>
    </dgm:pt>
    <dgm:pt modelId="{11AD272F-C974-418A-8A17-110D89ADE306}" type="parTrans" cxnId="{82331788-06A8-438B-8683-B4D10EA7BC10}">
      <dgm:prSet/>
      <dgm:spPr/>
      <dgm:t>
        <a:bodyPr/>
        <a:lstStyle/>
        <a:p>
          <a:endParaRPr lang="ru-RU"/>
        </a:p>
      </dgm:t>
    </dgm:pt>
    <dgm:pt modelId="{B91B86B9-2235-45DE-9D51-279E495F4030}" type="sibTrans" cxnId="{82331788-06A8-438B-8683-B4D10EA7BC10}">
      <dgm:prSet/>
      <dgm:spPr/>
      <dgm:t>
        <a:bodyPr/>
        <a:lstStyle/>
        <a:p>
          <a:endParaRPr lang="ru-RU"/>
        </a:p>
      </dgm:t>
    </dgm:pt>
    <dgm:pt modelId="{CF82BF7B-C741-4B36-9F42-C8E552B3C504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4. Специализированные </a:t>
          </a:r>
          <a:r>
            <a:rPr lang="en-US" sz="1200" dirty="0" smtClean="0"/>
            <a:t>PR-</a:t>
          </a:r>
          <a:r>
            <a:rPr lang="ru-RU" sz="1200" dirty="0" smtClean="0"/>
            <a:t>агентства</a:t>
          </a:r>
          <a:endParaRPr lang="ru-RU" sz="1200" dirty="0"/>
        </a:p>
      </dgm:t>
    </dgm:pt>
    <dgm:pt modelId="{62F8DE81-6F39-4370-B12B-3BC1475E97AB}" type="parTrans" cxnId="{9A957F41-2616-497A-BD01-27AAE1F2B0FD}">
      <dgm:prSet/>
      <dgm:spPr/>
      <dgm:t>
        <a:bodyPr/>
        <a:lstStyle/>
        <a:p>
          <a:endParaRPr lang="ru-RU"/>
        </a:p>
      </dgm:t>
    </dgm:pt>
    <dgm:pt modelId="{A72317B1-E58A-47C5-B783-1EA8576DDFAA}" type="sibTrans" cxnId="{9A957F41-2616-497A-BD01-27AAE1F2B0FD}">
      <dgm:prSet/>
      <dgm:spPr/>
      <dgm:t>
        <a:bodyPr/>
        <a:lstStyle/>
        <a:p>
          <a:endParaRPr lang="ru-RU"/>
        </a:p>
      </dgm:t>
    </dgm:pt>
    <dgm:pt modelId="{9628B9A6-C7C0-4F5B-82A4-CF1FA548D27E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5. Выставочные центры</a:t>
          </a:r>
          <a:endParaRPr lang="ru-RU" sz="1200" dirty="0"/>
        </a:p>
      </dgm:t>
    </dgm:pt>
    <dgm:pt modelId="{A87E82C1-DDE0-42B0-BCE4-DC1A9D3D060B}" type="parTrans" cxnId="{F45FEF3C-837C-41E7-8009-93028ED4A6C1}">
      <dgm:prSet/>
      <dgm:spPr/>
      <dgm:t>
        <a:bodyPr/>
        <a:lstStyle/>
        <a:p>
          <a:endParaRPr lang="ru-RU"/>
        </a:p>
      </dgm:t>
    </dgm:pt>
    <dgm:pt modelId="{A7588682-293E-46DD-A534-E81CBE0D1420}" type="sibTrans" cxnId="{F45FEF3C-837C-41E7-8009-93028ED4A6C1}">
      <dgm:prSet/>
      <dgm:spPr/>
      <dgm:t>
        <a:bodyPr/>
        <a:lstStyle/>
        <a:p>
          <a:endParaRPr lang="ru-RU"/>
        </a:p>
      </dgm:t>
    </dgm:pt>
    <dgm:pt modelId="{F4A49B65-E998-45DC-BD69-B5E28912D78D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6. Учебные и учебно-деловые центры</a:t>
          </a:r>
          <a:endParaRPr lang="ru-RU" sz="1200" dirty="0"/>
        </a:p>
      </dgm:t>
    </dgm:pt>
    <dgm:pt modelId="{D1C2EDC9-57F9-496E-8572-35C6B968F4E8}" type="parTrans" cxnId="{9F9CA09C-345E-44F7-9A88-C01559983E92}">
      <dgm:prSet/>
      <dgm:spPr/>
      <dgm:t>
        <a:bodyPr/>
        <a:lstStyle/>
        <a:p>
          <a:endParaRPr lang="ru-RU"/>
        </a:p>
      </dgm:t>
    </dgm:pt>
    <dgm:pt modelId="{0B1FD8C2-CE83-4591-9460-8F1AF736787B}" type="sibTrans" cxnId="{9F9CA09C-345E-44F7-9A88-C01559983E92}">
      <dgm:prSet/>
      <dgm:spPr/>
      <dgm:t>
        <a:bodyPr/>
        <a:lstStyle/>
        <a:p>
          <a:endParaRPr lang="ru-RU"/>
        </a:p>
      </dgm:t>
    </dgm:pt>
    <dgm:pt modelId="{D4197A5A-E07A-4CAE-A05F-540E8612FEBC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/>
            <a:t>7. Представители региона за его пределами</a:t>
          </a:r>
          <a:endParaRPr lang="ru-RU" sz="1200" dirty="0"/>
        </a:p>
      </dgm:t>
    </dgm:pt>
    <dgm:pt modelId="{607E308B-58DF-4D6F-8BB6-29E5BCEB782B}" type="parTrans" cxnId="{4B5BE736-E6E6-488C-BB0A-E1F5BF70BF91}">
      <dgm:prSet/>
      <dgm:spPr/>
      <dgm:t>
        <a:bodyPr/>
        <a:lstStyle/>
        <a:p>
          <a:endParaRPr lang="ru-RU"/>
        </a:p>
      </dgm:t>
    </dgm:pt>
    <dgm:pt modelId="{7258E6B2-C302-4B1C-A4B7-1019BEE07FA1}" type="sibTrans" cxnId="{4B5BE736-E6E6-488C-BB0A-E1F5BF70BF91}">
      <dgm:prSet/>
      <dgm:spPr/>
      <dgm:t>
        <a:bodyPr/>
        <a:lstStyle/>
        <a:p>
          <a:endParaRPr lang="ru-RU"/>
        </a:p>
      </dgm:t>
    </dgm:pt>
    <dgm:pt modelId="{E9DBE574-E6B3-4C46-B104-57B46A238C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8. Представители крупного бизнеса (в том </a:t>
          </a:r>
          <a:r>
            <a:rPr lang="ru-RU" sz="1200" b="0" dirty="0" smtClean="0">
              <a:solidFill>
                <a:schemeClr val="tx1"/>
              </a:solidFill>
            </a:rPr>
            <a:t>числе кластер)</a:t>
          </a:r>
          <a:endParaRPr lang="ru-RU" sz="1200" b="0" dirty="0">
            <a:solidFill>
              <a:schemeClr val="tx1"/>
            </a:solidFill>
          </a:endParaRPr>
        </a:p>
      </dgm:t>
    </dgm:pt>
    <dgm:pt modelId="{CCFBCB14-DB13-4687-811D-8965EB42D04B}" type="parTrans" cxnId="{3ECCE1F0-3CD6-4D40-B523-7B7D4E5A9CC0}">
      <dgm:prSet/>
      <dgm:spPr/>
      <dgm:t>
        <a:bodyPr/>
        <a:lstStyle/>
        <a:p>
          <a:endParaRPr lang="ru-RU"/>
        </a:p>
      </dgm:t>
    </dgm:pt>
    <dgm:pt modelId="{E318E2A3-DCD6-4020-8E67-401847A769E4}" type="sibTrans" cxnId="{3ECCE1F0-3CD6-4D40-B523-7B7D4E5A9CC0}">
      <dgm:prSet/>
      <dgm:spPr/>
      <dgm:t>
        <a:bodyPr/>
        <a:lstStyle/>
        <a:p>
          <a:endParaRPr lang="ru-RU"/>
        </a:p>
      </dgm:t>
    </dgm:pt>
    <dgm:pt modelId="{201326DE-43EC-4808-91B5-2433BF1D2106}" type="pres">
      <dgm:prSet presAssocID="{7AB6C122-295A-4905-9A9B-A5E98AF7C5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3503AA-D377-4B07-844B-C297658B2B88}" type="pres">
      <dgm:prSet presAssocID="{BC13417A-3877-4244-99FC-37C090FF6C4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DF964-7CE9-4C54-9EE7-F96D15C77723}" type="pres">
      <dgm:prSet presAssocID="{1B2B4458-AF81-4DA8-91B1-469449C47FD7}" presName="sibTrans" presStyleCnt="0"/>
      <dgm:spPr/>
    </dgm:pt>
    <dgm:pt modelId="{5171ABE8-27A9-4B68-BB02-808FBF342E78}" type="pres">
      <dgm:prSet presAssocID="{6343C65B-033C-4472-AB44-EF22EF8D17D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B2470-39E9-4B5A-8637-74AA0798B65E}" type="pres">
      <dgm:prSet presAssocID="{7164E6A5-25BC-4240-820A-E39652683AE5}" presName="sibTrans" presStyleCnt="0"/>
      <dgm:spPr/>
    </dgm:pt>
    <dgm:pt modelId="{69F53F74-FB59-435F-9F08-561671FB73FB}" type="pres">
      <dgm:prSet presAssocID="{FDAD8E8E-D706-4009-B079-0F9E5735812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A404F-22B1-4780-BB46-CE9F8332BC80}" type="pres">
      <dgm:prSet presAssocID="{B91B86B9-2235-45DE-9D51-279E495F4030}" presName="sibTrans" presStyleCnt="0"/>
      <dgm:spPr/>
    </dgm:pt>
    <dgm:pt modelId="{77DFC8EA-3F13-4525-8423-8844C4A5BE73}" type="pres">
      <dgm:prSet presAssocID="{CF82BF7B-C741-4B36-9F42-C8E552B3C50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4AB0D-4E1B-4808-BD63-E235B06E1519}" type="pres">
      <dgm:prSet presAssocID="{A72317B1-E58A-47C5-B783-1EA8576DDFAA}" presName="sibTrans" presStyleCnt="0"/>
      <dgm:spPr/>
    </dgm:pt>
    <dgm:pt modelId="{D85AD2C5-F27A-47D6-9977-C0403A329D45}" type="pres">
      <dgm:prSet presAssocID="{9628B9A6-C7C0-4F5B-82A4-CF1FA548D27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4F34-BB31-4B2C-9EE7-D1B55C9F6767}" type="pres">
      <dgm:prSet presAssocID="{A7588682-293E-46DD-A534-E81CBE0D1420}" presName="sibTrans" presStyleCnt="0"/>
      <dgm:spPr/>
    </dgm:pt>
    <dgm:pt modelId="{E15C72CD-892F-4572-8799-BA00A35E0371}" type="pres">
      <dgm:prSet presAssocID="{F4A49B65-E998-45DC-BD69-B5E28912D78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51416-802D-4522-9FE5-0ECE244D4EB6}" type="pres">
      <dgm:prSet presAssocID="{0B1FD8C2-CE83-4591-9460-8F1AF736787B}" presName="sibTrans" presStyleCnt="0"/>
      <dgm:spPr/>
    </dgm:pt>
    <dgm:pt modelId="{4F5EECAD-E3B8-4984-B94F-B5859DBCE036}" type="pres">
      <dgm:prSet presAssocID="{D4197A5A-E07A-4CAE-A05F-540E8612FEB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B3D96-4436-415E-81A0-536FB421A764}" type="pres">
      <dgm:prSet presAssocID="{7258E6B2-C302-4B1C-A4B7-1019BEE07FA1}" presName="sibTrans" presStyleCnt="0"/>
      <dgm:spPr/>
    </dgm:pt>
    <dgm:pt modelId="{657F8910-B67B-4044-8173-02BBCD64E604}" type="pres">
      <dgm:prSet presAssocID="{E9DBE574-E6B3-4C46-B104-57B46A238C6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5BE736-E6E6-488C-BB0A-E1F5BF70BF91}" srcId="{7AB6C122-295A-4905-9A9B-A5E98AF7C55C}" destId="{D4197A5A-E07A-4CAE-A05F-540E8612FEBC}" srcOrd="6" destOrd="0" parTransId="{607E308B-58DF-4D6F-8BB6-29E5BCEB782B}" sibTransId="{7258E6B2-C302-4B1C-A4B7-1019BEE07FA1}"/>
    <dgm:cxn modelId="{1EFB1993-A45E-4BDC-BAA5-29BA3B1CDD51}" type="presOf" srcId="{CF82BF7B-C741-4B36-9F42-C8E552B3C504}" destId="{77DFC8EA-3F13-4525-8423-8844C4A5BE73}" srcOrd="0" destOrd="0" presId="urn:microsoft.com/office/officeart/2005/8/layout/default#3"/>
    <dgm:cxn modelId="{01403E5C-BA9B-4E69-8DCA-2A8DA76CE005}" type="presOf" srcId="{6343C65B-033C-4472-AB44-EF22EF8D17D7}" destId="{5171ABE8-27A9-4B68-BB02-808FBF342E78}" srcOrd="0" destOrd="0" presId="urn:microsoft.com/office/officeart/2005/8/layout/default#3"/>
    <dgm:cxn modelId="{3E7059BA-9E4B-4481-AB7D-0914268528B6}" srcId="{7AB6C122-295A-4905-9A9B-A5E98AF7C55C}" destId="{BC13417A-3877-4244-99FC-37C090FF6C4B}" srcOrd="0" destOrd="0" parTransId="{B48407B0-BFAB-43CA-B6C2-94501E164571}" sibTransId="{1B2B4458-AF81-4DA8-91B1-469449C47FD7}"/>
    <dgm:cxn modelId="{9DB7E6D5-A163-4FDC-B957-CEEB7032C357}" type="presOf" srcId="{7AB6C122-295A-4905-9A9B-A5E98AF7C55C}" destId="{201326DE-43EC-4808-91B5-2433BF1D2106}" srcOrd="0" destOrd="0" presId="urn:microsoft.com/office/officeart/2005/8/layout/default#3"/>
    <dgm:cxn modelId="{46A28E1D-2FA4-435F-BF8D-4EDA7EBAFDF4}" type="presOf" srcId="{BC13417A-3877-4244-99FC-37C090FF6C4B}" destId="{1A3503AA-D377-4B07-844B-C297658B2B88}" srcOrd="0" destOrd="0" presId="urn:microsoft.com/office/officeart/2005/8/layout/default#3"/>
    <dgm:cxn modelId="{9F9CA09C-345E-44F7-9A88-C01559983E92}" srcId="{7AB6C122-295A-4905-9A9B-A5E98AF7C55C}" destId="{F4A49B65-E998-45DC-BD69-B5E28912D78D}" srcOrd="5" destOrd="0" parTransId="{D1C2EDC9-57F9-496E-8572-35C6B968F4E8}" sibTransId="{0B1FD8C2-CE83-4591-9460-8F1AF736787B}"/>
    <dgm:cxn modelId="{3ECCE1F0-3CD6-4D40-B523-7B7D4E5A9CC0}" srcId="{7AB6C122-295A-4905-9A9B-A5E98AF7C55C}" destId="{E9DBE574-E6B3-4C46-B104-57B46A238C6F}" srcOrd="7" destOrd="0" parTransId="{CCFBCB14-DB13-4687-811D-8965EB42D04B}" sibTransId="{E318E2A3-DCD6-4020-8E67-401847A769E4}"/>
    <dgm:cxn modelId="{F00564BF-F98E-4B3B-9987-948DDC5510CB}" type="presOf" srcId="{FDAD8E8E-D706-4009-B079-0F9E5735812D}" destId="{69F53F74-FB59-435F-9F08-561671FB73FB}" srcOrd="0" destOrd="0" presId="urn:microsoft.com/office/officeart/2005/8/layout/default#3"/>
    <dgm:cxn modelId="{82331788-06A8-438B-8683-B4D10EA7BC10}" srcId="{7AB6C122-295A-4905-9A9B-A5E98AF7C55C}" destId="{FDAD8E8E-D706-4009-B079-0F9E5735812D}" srcOrd="2" destOrd="0" parTransId="{11AD272F-C974-418A-8A17-110D89ADE306}" sibTransId="{B91B86B9-2235-45DE-9D51-279E495F4030}"/>
    <dgm:cxn modelId="{4E5B1242-D139-42DA-8E09-EFB13D954336}" type="presOf" srcId="{D4197A5A-E07A-4CAE-A05F-540E8612FEBC}" destId="{4F5EECAD-E3B8-4984-B94F-B5859DBCE036}" srcOrd="0" destOrd="0" presId="urn:microsoft.com/office/officeart/2005/8/layout/default#3"/>
    <dgm:cxn modelId="{A1CDD412-19F8-415F-B936-646CEBE0C198}" type="presOf" srcId="{9628B9A6-C7C0-4F5B-82A4-CF1FA548D27E}" destId="{D85AD2C5-F27A-47D6-9977-C0403A329D45}" srcOrd="0" destOrd="0" presId="urn:microsoft.com/office/officeart/2005/8/layout/default#3"/>
    <dgm:cxn modelId="{1E825506-0CAC-4C3B-86E1-A4DC311D50D4}" type="presOf" srcId="{E9DBE574-E6B3-4C46-B104-57B46A238C6F}" destId="{657F8910-B67B-4044-8173-02BBCD64E604}" srcOrd="0" destOrd="0" presId="urn:microsoft.com/office/officeart/2005/8/layout/default#3"/>
    <dgm:cxn modelId="{F45FEF3C-837C-41E7-8009-93028ED4A6C1}" srcId="{7AB6C122-295A-4905-9A9B-A5E98AF7C55C}" destId="{9628B9A6-C7C0-4F5B-82A4-CF1FA548D27E}" srcOrd="4" destOrd="0" parTransId="{A87E82C1-DDE0-42B0-BCE4-DC1A9D3D060B}" sibTransId="{A7588682-293E-46DD-A534-E81CBE0D1420}"/>
    <dgm:cxn modelId="{9A957F41-2616-497A-BD01-27AAE1F2B0FD}" srcId="{7AB6C122-295A-4905-9A9B-A5E98AF7C55C}" destId="{CF82BF7B-C741-4B36-9F42-C8E552B3C504}" srcOrd="3" destOrd="0" parTransId="{62F8DE81-6F39-4370-B12B-3BC1475E97AB}" sibTransId="{A72317B1-E58A-47C5-B783-1EA8576DDFAA}"/>
    <dgm:cxn modelId="{4D6C70BB-CE5E-4328-AC4D-6E50B8359460}" type="presOf" srcId="{F4A49B65-E998-45DC-BD69-B5E28912D78D}" destId="{E15C72CD-892F-4572-8799-BA00A35E0371}" srcOrd="0" destOrd="0" presId="urn:microsoft.com/office/officeart/2005/8/layout/default#3"/>
    <dgm:cxn modelId="{B1F16D40-050E-49E5-B7C3-0D8F09E3F5F6}" srcId="{7AB6C122-295A-4905-9A9B-A5E98AF7C55C}" destId="{6343C65B-033C-4472-AB44-EF22EF8D17D7}" srcOrd="1" destOrd="0" parTransId="{55D19FE9-2338-411D-BED9-281E7EB8B4B5}" sibTransId="{7164E6A5-25BC-4240-820A-E39652683AE5}"/>
    <dgm:cxn modelId="{F3A2EF6C-DD06-4F05-9900-267BD4F5EC37}" type="presParOf" srcId="{201326DE-43EC-4808-91B5-2433BF1D2106}" destId="{1A3503AA-D377-4B07-844B-C297658B2B88}" srcOrd="0" destOrd="0" presId="urn:microsoft.com/office/officeart/2005/8/layout/default#3"/>
    <dgm:cxn modelId="{7F1F3FC9-678F-4117-922F-9DB6BE1131AB}" type="presParOf" srcId="{201326DE-43EC-4808-91B5-2433BF1D2106}" destId="{01ADF964-7CE9-4C54-9EE7-F96D15C77723}" srcOrd="1" destOrd="0" presId="urn:microsoft.com/office/officeart/2005/8/layout/default#3"/>
    <dgm:cxn modelId="{4AA48403-219F-4F3E-8B4C-8348CB99BB07}" type="presParOf" srcId="{201326DE-43EC-4808-91B5-2433BF1D2106}" destId="{5171ABE8-27A9-4B68-BB02-808FBF342E78}" srcOrd="2" destOrd="0" presId="urn:microsoft.com/office/officeart/2005/8/layout/default#3"/>
    <dgm:cxn modelId="{54DB30CB-3C68-4114-BB7D-E3895412E5AA}" type="presParOf" srcId="{201326DE-43EC-4808-91B5-2433BF1D2106}" destId="{144B2470-39E9-4B5A-8637-74AA0798B65E}" srcOrd="3" destOrd="0" presId="urn:microsoft.com/office/officeart/2005/8/layout/default#3"/>
    <dgm:cxn modelId="{30040BB6-1F4E-4A8E-B412-3DFC299B100B}" type="presParOf" srcId="{201326DE-43EC-4808-91B5-2433BF1D2106}" destId="{69F53F74-FB59-435F-9F08-561671FB73FB}" srcOrd="4" destOrd="0" presId="urn:microsoft.com/office/officeart/2005/8/layout/default#3"/>
    <dgm:cxn modelId="{4D92E4C1-CE4A-4993-9006-C90E9B83940C}" type="presParOf" srcId="{201326DE-43EC-4808-91B5-2433BF1D2106}" destId="{A69A404F-22B1-4780-BB46-CE9F8332BC80}" srcOrd="5" destOrd="0" presId="urn:microsoft.com/office/officeart/2005/8/layout/default#3"/>
    <dgm:cxn modelId="{7BF99BB6-DF0E-4881-B444-86081C5AB496}" type="presParOf" srcId="{201326DE-43EC-4808-91B5-2433BF1D2106}" destId="{77DFC8EA-3F13-4525-8423-8844C4A5BE73}" srcOrd="6" destOrd="0" presId="urn:microsoft.com/office/officeart/2005/8/layout/default#3"/>
    <dgm:cxn modelId="{9AB5D16A-2640-4708-900B-6D3551B85AB2}" type="presParOf" srcId="{201326DE-43EC-4808-91B5-2433BF1D2106}" destId="{DA84AB0D-4E1B-4808-BD63-E235B06E1519}" srcOrd="7" destOrd="0" presId="urn:microsoft.com/office/officeart/2005/8/layout/default#3"/>
    <dgm:cxn modelId="{225364E3-9B51-4799-9232-0B12F6C48738}" type="presParOf" srcId="{201326DE-43EC-4808-91B5-2433BF1D2106}" destId="{D85AD2C5-F27A-47D6-9977-C0403A329D45}" srcOrd="8" destOrd="0" presId="urn:microsoft.com/office/officeart/2005/8/layout/default#3"/>
    <dgm:cxn modelId="{914180A2-5BE6-494A-9E53-4F12D014AD7A}" type="presParOf" srcId="{201326DE-43EC-4808-91B5-2433BF1D2106}" destId="{406D4F34-BB31-4B2C-9EE7-D1B55C9F6767}" srcOrd="9" destOrd="0" presId="urn:microsoft.com/office/officeart/2005/8/layout/default#3"/>
    <dgm:cxn modelId="{36783E4E-7D3E-4EB3-80EC-6C39535A49BE}" type="presParOf" srcId="{201326DE-43EC-4808-91B5-2433BF1D2106}" destId="{E15C72CD-892F-4572-8799-BA00A35E0371}" srcOrd="10" destOrd="0" presId="urn:microsoft.com/office/officeart/2005/8/layout/default#3"/>
    <dgm:cxn modelId="{BE4FAE6B-D41E-49C4-BAD8-3F4895FAEDD0}" type="presParOf" srcId="{201326DE-43EC-4808-91B5-2433BF1D2106}" destId="{21451416-802D-4522-9FE5-0ECE244D4EB6}" srcOrd="11" destOrd="0" presId="urn:microsoft.com/office/officeart/2005/8/layout/default#3"/>
    <dgm:cxn modelId="{7CAAC6E3-9171-433C-9830-0090141581A9}" type="presParOf" srcId="{201326DE-43EC-4808-91B5-2433BF1D2106}" destId="{4F5EECAD-E3B8-4984-B94F-B5859DBCE036}" srcOrd="12" destOrd="0" presId="urn:microsoft.com/office/officeart/2005/8/layout/default#3"/>
    <dgm:cxn modelId="{24DFF7CD-4C71-4FB1-9763-40DE693C5DBF}" type="presParOf" srcId="{201326DE-43EC-4808-91B5-2433BF1D2106}" destId="{2A0B3D96-4436-415E-81A0-536FB421A764}" srcOrd="13" destOrd="0" presId="urn:microsoft.com/office/officeart/2005/8/layout/default#3"/>
    <dgm:cxn modelId="{65617F57-5BB6-4A08-B248-49829903AF1E}" type="presParOf" srcId="{201326DE-43EC-4808-91B5-2433BF1D2106}" destId="{657F8910-B67B-4044-8173-02BBCD64E604}" srcOrd="14" destOrd="0" presId="urn:microsoft.com/office/officeart/2005/8/layout/default#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0.52174</cdr:x>
      <cdr:y>0.04278</cdr:y>
    </cdr:from>
    <cdr:to>
      <cdr:x>0.65217</cdr:x>
      <cdr:y>0.06659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 rot="10800000">
          <a:off x="1714512" y="124412"/>
          <a:ext cx="428628" cy="69264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0.52174</cdr:x>
      <cdr:y>0.04278</cdr:y>
    </cdr:from>
    <cdr:to>
      <cdr:x>0.65217</cdr:x>
      <cdr:y>0.06659</cdr:y>
    </cdr:to>
    <cdr:sp macro="" textlink="">
      <cdr:nvSpPr>
        <cdr:cNvPr id="2" name="Прямая соединительная линия 2"/>
        <cdr:cNvSpPr/>
      </cdr:nvSpPr>
      <cdr:spPr bwMode="auto">
        <a:xfrm xmlns:a="http://schemas.openxmlformats.org/drawingml/2006/main" rot="10800000">
          <a:off x="1714512" y="124412"/>
          <a:ext cx="428628" cy="69264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0.52174</cdr:x>
      <cdr:y>0.04278</cdr:y>
    </cdr:from>
    <cdr:to>
      <cdr:x>0.65217</cdr:x>
      <cdr:y>0.06659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 rot="10800000">
          <a:off x="1714512" y="124412"/>
          <a:ext cx="428628" cy="69264"/>
        </a:xfrm>
        <a:prstGeom xmlns:a="http://schemas.openxmlformats.org/drawingml/2006/main" prst="line">
          <a:avLst/>
        </a:prstGeom>
        <a:solidFill xmlns:a="http://schemas.openxmlformats.org/drawingml/2006/main">
          <a:srgbClr val="00B8FF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0.02655</cdr:x>
      <cdr:y>0.18358</cdr:y>
    </cdr:from>
    <cdr:to>
      <cdr:x>0.06195</cdr:x>
      <cdr:y>0.53348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674678"/>
          <a:ext cx="285752" cy="1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0.02655</cdr:x>
      <cdr:y>0.18358</cdr:y>
    </cdr:from>
    <cdr:to>
      <cdr:x>0.06195</cdr:x>
      <cdr:y>0.53348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674678"/>
          <a:ext cx="285752" cy="1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0.02655</cdr:x>
      <cdr:y>0.18358</cdr:y>
    </cdr:from>
    <cdr:to>
      <cdr:x>0.06195</cdr:x>
      <cdr:y>0.53348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674678"/>
          <a:ext cx="285752" cy="1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0.02655</cdr:x>
      <cdr:y>0.18358</cdr:y>
    </cdr:from>
    <cdr:to>
      <cdr:x>0.06195</cdr:x>
      <cdr:y>0.53348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674678"/>
          <a:ext cx="285752" cy="1285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0.02655</cdr:x>
      <cdr:y>0.18519</cdr:y>
    </cdr:from>
    <cdr:to>
      <cdr:x>0.06195</cdr:x>
      <cdr:y>0.53509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714380"/>
          <a:ext cx="285766" cy="134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0.02655</cdr:x>
      <cdr:y>0.18519</cdr:y>
    </cdr:from>
    <cdr:to>
      <cdr:x>0.06195</cdr:x>
      <cdr:y>0.53509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" y="714380"/>
          <a:ext cx="285766" cy="1349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Млн. руб.</a:t>
          </a:r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444"/>
          </a:xfrm>
          <a:prstGeom prst="rect">
            <a:avLst/>
          </a:prstGeom>
        </p:spPr>
        <p:txBody>
          <a:bodyPr vert="horz" lIns="91322" tIns="45662" rIns="91322" bIns="45662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568" y="0"/>
            <a:ext cx="2971800" cy="497444"/>
          </a:xfrm>
          <a:prstGeom prst="rect">
            <a:avLst/>
          </a:prstGeom>
        </p:spPr>
        <p:txBody>
          <a:bodyPr vert="horz" lIns="91322" tIns="45662" rIns="91322" bIns="45662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fld id="{2E40D6EF-9F7B-4023-B3B3-F39B7D773066}" type="datetimeFigureOut">
              <a:rPr lang="ru-RU"/>
              <a:pPr>
                <a:defRPr/>
              </a:pPr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237"/>
            <a:ext cx="2971800" cy="497444"/>
          </a:xfrm>
          <a:prstGeom prst="rect">
            <a:avLst/>
          </a:prstGeom>
        </p:spPr>
        <p:txBody>
          <a:bodyPr vert="horz" lIns="91322" tIns="45662" rIns="91322" bIns="45662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568" y="9448237"/>
            <a:ext cx="2971800" cy="497444"/>
          </a:xfrm>
          <a:prstGeom prst="rect">
            <a:avLst/>
          </a:prstGeom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/>
            </a:lvl1pPr>
          </a:lstStyle>
          <a:p>
            <a:fld id="{7C2F41AF-6DC7-4313-A9A5-085B5B4E78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236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2" y="1"/>
            <a:ext cx="6858000" cy="99472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6859633" cy="994886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0" y="1"/>
            <a:ext cx="2971800" cy="494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3884568" y="1"/>
            <a:ext cx="2971800" cy="494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63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6150" y="746125"/>
            <a:ext cx="4949825" cy="37115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85802" y="4725714"/>
            <a:ext cx="5470071" cy="44578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24" tIns="46380" rIns="89524" bIns="4638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65" name="Text Box 16"/>
          <p:cNvSpPr txBox="1">
            <a:spLocks noChangeArrowheads="1"/>
          </p:cNvSpPr>
          <p:nvPr/>
        </p:nvSpPr>
        <p:spPr bwMode="auto">
          <a:xfrm>
            <a:off x="0" y="9448239"/>
            <a:ext cx="2971800" cy="494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4569" y="9448238"/>
            <a:ext cx="2955471" cy="478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24" tIns="46380" rIns="89524" bIns="463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6357" algn="l"/>
                <a:tab pos="894315" algn="l"/>
                <a:tab pos="1343871" algn="l"/>
                <a:tab pos="1791826" algn="l"/>
                <a:tab pos="2241383" algn="l"/>
                <a:tab pos="2689341" algn="l"/>
                <a:tab pos="3138896" algn="l"/>
                <a:tab pos="3586852" algn="l"/>
                <a:tab pos="4036410" algn="l"/>
                <a:tab pos="4484366" algn="l"/>
                <a:tab pos="4932323" algn="l"/>
                <a:tab pos="5381880" algn="l"/>
                <a:tab pos="5829835" algn="l"/>
                <a:tab pos="6279392" algn="l"/>
                <a:tab pos="6727350" algn="l"/>
                <a:tab pos="7176906" algn="l"/>
                <a:tab pos="7624862" algn="l"/>
                <a:tab pos="8074419" algn="l"/>
                <a:tab pos="8522376" algn="l"/>
                <a:tab pos="8971931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041060B4-8B17-4D87-8B1A-488CBEFB0C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08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8728" indent="-2879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1889" indent="-23037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2644" indent="-23037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3398" indent="-23037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4155" indent="-2303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94910" indent="-2303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55666" indent="-2303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16421" indent="-23037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D6314-DDE9-48B5-85D5-989C5E2BDA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160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060B4-8B17-4D87-8B1A-488CBEFB0C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51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EC22320-6F45-4A7A-9F3D-EFE84C9A4F62}" type="slidenum">
              <a:rPr lang="ru-RU"/>
              <a:pPr/>
              <a:t>4</a:t>
            </a:fld>
            <a:endParaRPr lang="ru-RU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568" y="9448239"/>
            <a:ext cx="2971800" cy="494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524" tIns="46380" rIns="89524" bIns="46380" anchor="b"/>
          <a:lstStyle/>
          <a:p>
            <a:pPr algn="r" eaLnBrk="1" hangingPunct="1">
              <a:buSzPct val="100000"/>
              <a:tabLst>
                <a:tab pos="0" algn="l"/>
                <a:tab pos="446357" algn="l"/>
                <a:tab pos="894315" algn="l"/>
                <a:tab pos="1343871" algn="l"/>
                <a:tab pos="1791826" algn="l"/>
                <a:tab pos="2241383" algn="l"/>
                <a:tab pos="2689341" algn="l"/>
                <a:tab pos="3138896" algn="l"/>
                <a:tab pos="3586852" algn="l"/>
                <a:tab pos="4036410" algn="l"/>
                <a:tab pos="4484366" algn="l"/>
                <a:tab pos="4932323" algn="l"/>
                <a:tab pos="5381880" algn="l"/>
                <a:tab pos="5829835" algn="l"/>
                <a:tab pos="6279392" algn="l"/>
                <a:tab pos="6727350" algn="l"/>
                <a:tab pos="7176906" algn="l"/>
                <a:tab pos="7624862" algn="l"/>
                <a:tab pos="8074419" algn="l"/>
                <a:tab pos="8522376" algn="l"/>
                <a:tab pos="8971931" algn="l"/>
              </a:tabLst>
            </a:pPr>
            <a:fld id="{A33570F9-B71F-4792-A768-5653F3D74CD4}" type="slidenum">
              <a:rPr 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6357" algn="l"/>
                  <a:tab pos="894315" algn="l"/>
                  <a:tab pos="1343871" algn="l"/>
                  <a:tab pos="1791826" algn="l"/>
                  <a:tab pos="2241383" algn="l"/>
                  <a:tab pos="2689341" algn="l"/>
                  <a:tab pos="3138896" algn="l"/>
                  <a:tab pos="3586852" algn="l"/>
                  <a:tab pos="4036410" algn="l"/>
                  <a:tab pos="4484366" algn="l"/>
                  <a:tab pos="4932323" algn="l"/>
                  <a:tab pos="5381880" algn="l"/>
                  <a:tab pos="5829835" algn="l"/>
                  <a:tab pos="6279392" algn="l"/>
                  <a:tab pos="6727350" algn="l"/>
                  <a:tab pos="7176906" algn="l"/>
                  <a:tab pos="7624862" algn="l"/>
                  <a:tab pos="8074419" algn="l"/>
                  <a:tab pos="8522376" algn="l"/>
                  <a:tab pos="8971931" algn="l"/>
                </a:tabLst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943793" y="746166"/>
            <a:ext cx="4972051" cy="372923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322" tIns="45662" rIns="91322" bIns="45662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1" y="4725714"/>
            <a:ext cx="5474970" cy="446264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0175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060B4-8B17-4D87-8B1A-488CBEFB0CB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41060B4-8B17-4D87-8B1A-488CBEFB0CB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1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A102-9BAB-427F-9275-97CF02B67B5B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1DE8-2EB5-4C11-8971-7BCD33D9C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83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9640-8069-4E4D-B348-74636350A2B3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4873-C53F-4C26-AABF-610305B36B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1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7205-F06B-45C4-8944-13415B79959F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D828B-BE61-4412-AB34-B2BCB2056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83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B694-FFB5-4A10-8E0D-057A3BADD7F9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0DFF-E44F-441B-B46C-94EB780F1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FADC-D4DC-4465-BE11-4FA8870FF56D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850E-290C-4477-B97B-FCA602035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3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150D-E9B0-4D6E-B9BE-98DC0B7B35C9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0853-817E-4FB9-88E7-FD358DD8A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4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5821-EF90-46BA-9AC0-F349C594355F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60FB-9731-4044-B5EB-BEE86EA18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0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E0E9-2A15-43FB-9555-0C8DE1095ED3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9229-0C66-41C7-975E-52B20414F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017-CB10-4A7B-BD57-D00C71847714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339D-CFD1-44BA-A4E1-CE24FE780259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69E69-957E-459A-A910-18BB0DB3E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6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F8AF-DE6D-403B-A6E2-4B6ADA9F70AC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AD2-C229-4E83-9BC2-FF90D0E0B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8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1045-AEE1-46A1-BDB8-59A8EAF9A8CC}" type="datetime1">
              <a:rPr lang="en-US" smtClean="0"/>
              <a:pPr/>
              <a:t>6/2/2015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0988-F46A-49FA-BBAF-485E5CE02B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9.png"/><Relationship Id="rId5" Type="http://schemas.openxmlformats.org/officeDocument/2006/relationships/image" Target="../media/image12.jpeg"/><Relationship Id="rId15" Type="http://schemas.openxmlformats.org/officeDocument/2006/relationships/image" Target="../media/image23.png"/><Relationship Id="rId10" Type="http://schemas.openxmlformats.org/officeDocument/2006/relationships/image" Target="../media/image15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18.jpeg"/><Relationship Id="rId14" Type="http://schemas.openxmlformats.org/officeDocument/2006/relationships/image" Target="../media/image22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b.tomsk.ru/files/doc/2012/02/npa/fz_209_red_06122011.rtf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b.tomsk.ru/files/doc/2012/02/npa/fz_209_red_06122011.rtf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gif"/><Relationship Id="rId5" Type="http://schemas.openxmlformats.org/officeDocument/2006/relationships/image" Target="../media/image28.png"/><Relationship Id="rId10" Type="http://schemas.openxmlformats.org/officeDocument/2006/relationships/image" Target="../media/image32.gif"/><Relationship Id="rId4" Type="http://schemas.openxmlformats.org/officeDocument/2006/relationships/image" Target="../media/image29.jpeg"/><Relationship Id="rId9" Type="http://schemas.openxmlformats.org/officeDocument/2006/relationships/image" Target="../media/image14.gi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0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4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5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b.tomsk.ru/files/doc/2012/02/npa/fz_209_red_06122011.rtf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3.png"/><Relationship Id="rId7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6" descr="(FIT)---bel-dep-2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679310" y="616530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Белгород 2015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00504"/>
            <a:ext cx="8712968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4D4D4D"/>
                </a:solidFill>
                <a:latin typeface="Verdana" pitchFamily="34" charset="0"/>
              </a:rPr>
              <a:t>Стратегия </a:t>
            </a:r>
            <a:r>
              <a:rPr lang="ru-RU" b="1" dirty="0">
                <a:solidFill>
                  <a:srgbClr val="4D4D4D"/>
                </a:solidFill>
                <a:latin typeface="Verdana" pitchFamily="34" charset="0"/>
              </a:rPr>
              <a:t>и программа развития </a:t>
            </a:r>
            <a:endParaRPr lang="ru-RU" b="1" dirty="0" smtClean="0">
              <a:solidFill>
                <a:srgbClr val="4D4D4D"/>
              </a:solidFill>
              <a:latin typeface="Verdana" pitchFamily="34" charset="0"/>
            </a:endParaRPr>
          </a:p>
          <a:p>
            <a:pPr algn="ctr">
              <a:spcBef>
                <a:spcPts val="1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4D4D4D"/>
                </a:solidFill>
                <a:latin typeface="Verdana" pitchFamily="34" charset="0"/>
              </a:rPr>
              <a:t>Кластера </a:t>
            </a:r>
            <a:r>
              <a:rPr lang="ru-RU" b="1" dirty="0" err="1" smtClean="0">
                <a:solidFill>
                  <a:srgbClr val="4D4D4D"/>
                </a:solidFill>
                <a:latin typeface="Verdana" pitchFamily="34" charset="0"/>
              </a:rPr>
              <a:t>биофармацевтики</a:t>
            </a:r>
            <a:r>
              <a:rPr lang="ru-RU" b="1" dirty="0" smtClean="0">
                <a:solidFill>
                  <a:srgbClr val="4D4D4D"/>
                </a:solidFill>
                <a:latin typeface="Verdana" pitchFamily="34" charset="0"/>
              </a:rPr>
              <a:t> Белгородской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0"/>
            <a:ext cx="3419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тратегии социально-экономического развития Белгородской области на период до 2025 года,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утвержденной постановлением Правительства Белгородской области от 25 января 2010 г. № 27 «Об утверждении стратегии социально-экономического развития Белгородской области на период до 2025 года» ( в ред.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Правительства Белгородской области от 12 мая 2015 г. №192-пп»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3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857224" y="4714884"/>
            <a:ext cx="3071834" cy="164307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Центр кластерного развития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Региональный центр инжиниринга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Промпарк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 «Северный»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Технопарк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Бизнес-инкубатор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БОФПМП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301151" y="761569"/>
            <a:ext cx="4500594" cy="4286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Участники кластера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5720" y="4000504"/>
            <a:ext cx="4214842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Консультационная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и инфраструктурная поддержка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6" name="Рисунок 1" descr="469px-Coat_of_Arms_Belgorod_Obla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370368"/>
            <a:ext cx="658675" cy="8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 bwMode="auto">
          <a:xfrm>
            <a:off x="4643438" y="4000504"/>
            <a:ext cx="4214842" cy="64294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Сервисные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аутсорсинговые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услуги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86446" y="4714884"/>
            <a:ext cx="2000264" cy="92869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редприятия малого и среднего бизнеса Белгородской области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10" name="Picture 15" descr="http://upload.wikimedia.org/wikipedia/commons/thumb/f/f6/%D0%9B%D0%BE%D0%B3%D0%BE_%D0%9F%D0%98%D0%9A-%D0%A4%D0%90%D0%A0%D0%9C%D0%90.jpg/150px-%D0%9B%D0%BE%D0%B3%D0%BE_%D0%9F%D0%98%D0%9A-%D0%A4%D0%90%D0%A0%D0%9C%D0%90.jpg"/>
          <p:cNvPicPr>
            <a:picLocks noChangeAspect="1" noChangeArrowheads="1"/>
          </p:cNvPicPr>
          <p:nvPr/>
        </p:nvPicPr>
        <p:blipFill>
          <a:blip r:embed="rId5"/>
          <a:srcRect t="16354" b="7268"/>
          <a:stretch>
            <a:fillRect/>
          </a:stretch>
        </p:blipFill>
        <p:spPr bwMode="auto">
          <a:xfrm>
            <a:off x="3423822" y="1519184"/>
            <a:ext cx="1010472" cy="802639"/>
          </a:xfrm>
          <a:prstGeom prst="rect">
            <a:avLst/>
          </a:prstGeom>
          <a:noFill/>
        </p:spPr>
      </p:pic>
      <p:pic>
        <p:nvPicPr>
          <p:cNvPr id="12" name="Picture 21" descr="Verophar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205" y="3189098"/>
            <a:ext cx="1919896" cy="571504"/>
          </a:xfrm>
          <a:prstGeom prst="rect">
            <a:avLst/>
          </a:prstGeom>
          <a:noFill/>
        </p:spPr>
      </p:pic>
      <p:pic>
        <p:nvPicPr>
          <p:cNvPr id="13" name="Picture 23" descr="http://www.polisintez.ru/files/logo_gif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92780" y="1572738"/>
            <a:ext cx="619131" cy="928694"/>
          </a:xfrm>
          <a:prstGeom prst="rect">
            <a:avLst/>
          </a:prstGeom>
          <a:noFill/>
        </p:spPr>
      </p:pic>
      <p:pic>
        <p:nvPicPr>
          <p:cNvPr id="14" name="Picture 13" descr="http://looonger.su/upload/normal/00-00/g0eeqe5oi3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5675" y="1427087"/>
            <a:ext cx="1010472" cy="829395"/>
          </a:xfrm>
          <a:prstGeom prst="rect">
            <a:avLst/>
          </a:prstGeom>
          <a:noFill/>
        </p:spPr>
      </p:pic>
      <p:pic>
        <p:nvPicPr>
          <p:cNvPr id="15" name="Picture 3" descr="D:\Работа\Most Marketing\Белгород\Кластеры\ВИЭ\ЛОГО\Таксифол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8593" y="2501432"/>
            <a:ext cx="1953961" cy="500066"/>
          </a:xfrm>
          <a:prstGeom prst="rect">
            <a:avLst/>
          </a:prstGeom>
          <a:noFill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Кластер </a:t>
            </a:r>
            <a:r>
              <a:rPr lang="ru-RU" sz="2000" b="1" dirty="0" err="1" smtClean="0">
                <a:solidFill>
                  <a:srgbClr val="000000"/>
                </a:solidFill>
              </a:rPr>
              <a:t>Биофармацевтики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</a:t>
            </a:fld>
            <a:endParaRPr lang="ru-RU" sz="1400"/>
          </a:p>
        </p:txBody>
      </p:sp>
      <p:pic>
        <p:nvPicPr>
          <p:cNvPr id="23" name="Picture 2" descr="&amp;Bcy;&amp;iecy;&amp;lcy;&amp;fcy;&amp;acy;&amp;rcy;&amp;mcy;&amp;acy;&amp;kcy;&amp;ocy;&amp;m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71" y="1564473"/>
            <a:ext cx="866767" cy="7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61" y="2408565"/>
            <a:ext cx="8096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36" y="1533418"/>
            <a:ext cx="676275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86" y="3125333"/>
            <a:ext cx="647700" cy="71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2565" y="2350283"/>
            <a:ext cx="671894" cy="6952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1813" y="3214712"/>
            <a:ext cx="1866900" cy="571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2882" y="1669595"/>
            <a:ext cx="1333500" cy="4667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2181" y="2318067"/>
            <a:ext cx="702370" cy="80732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2277" y="3229640"/>
            <a:ext cx="1260864" cy="5506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54637" y="2446554"/>
            <a:ext cx="77152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4500562" y="928670"/>
            <a:ext cx="4143404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indent="-228600" algn="ctr" defTabSz="877888">
              <a:lnSpc>
                <a:spcPts val="1585"/>
              </a:lnSpc>
              <a:buSzPct val="120000"/>
              <a:tabLst>
                <a:tab pos="482600" algn="l"/>
              </a:tabLst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Кормовые добавки, премиксы,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пробиотики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пребиотики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животноводства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14282" y="2214554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1500166" y="2357430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438912" y="2224078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1224732" y="4223548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4225128" y="4223548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52400" y="551022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рынка лизина в 2013 и 2018 гг.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4202" y="551022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Доля участников на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федеральном  рынке кормовых добавок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натуральном выражении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3160" y="55816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сбыта участников кластера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392906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2013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1670" y="271462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2018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00034" y="1428736"/>
            <a:ext cx="8143932" cy="514364"/>
          </a:xfrm>
          <a:prstGeom prst="rect">
            <a:avLst/>
          </a:prstGeom>
          <a:ln w="6350"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Параметры рынка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3500430" y="2357430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82215"/>
              </p:ext>
            </p:extLst>
          </p:nvPr>
        </p:nvGraphicFramePr>
        <p:xfrm>
          <a:off x="500034" y="1785926"/>
          <a:ext cx="8215370" cy="36652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17286"/>
                <a:gridCol w="5598084"/>
              </a:tblGrid>
              <a:tr h="3124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4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Ассортимент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Биологически активные добавки – 14 ед.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Витаминно-минеральные премиксы для всех видов животных,  птиц и рыб – более 150 ед.</a:t>
                      </a:r>
                    </a:p>
                  </a:txBody>
                  <a:tcPr/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ЗАО «Завод премиксов №1» - 1525 млн. руб.</a:t>
                      </a:r>
                    </a:p>
                    <a:p>
                      <a:r>
                        <a:rPr lang="ru-RU" sz="1400" baseline="0" dirty="0" smtClean="0"/>
                        <a:t>ООО «НТЦ БИО» - 39 млн. руб.</a:t>
                      </a:r>
                    </a:p>
                    <a:p>
                      <a:r>
                        <a:rPr lang="ru-RU" sz="1400" baseline="0" dirty="0" smtClean="0"/>
                        <a:t>ООО «</a:t>
                      </a:r>
                      <a:r>
                        <a:rPr lang="ru-RU" sz="1400" baseline="0" dirty="0" err="1" smtClean="0"/>
                        <a:t>Агроакадемия</a:t>
                      </a:r>
                      <a:r>
                        <a:rPr lang="ru-RU" sz="1400" baseline="0" dirty="0" smtClean="0"/>
                        <a:t>» - 511 млн. руб.</a:t>
                      </a:r>
                    </a:p>
                  </a:txBody>
                  <a:tcPr/>
                </a:tc>
              </a:tr>
              <a:tr h="2828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Запуск производства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лизин-сульфата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завода кормов для ценных пород рыб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ГК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Приосколье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ОАО «Корм», ОАО «Ивановский бройлер»,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колхоз им. Фрунзе, ООО «ПФ Красная поляна»,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Биосервис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ЗАО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Сухиничский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комбикормовый завод», ЗАО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ЗАО «Белгородский бройлер», ООО «ПФ Красная поляна», ЗАО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Краснояружский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бройлер», ЗАО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Бобравское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ЗАО «Артель, СПК «Нива»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Характеристика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внутрикластерного</a:t>
            </a:r>
            <a:r>
              <a:rPr lang="ru-RU" sz="1400" b="1" dirty="0" smtClean="0">
                <a:solidFill>
                  <a:schemeClr val="tx1"/>
                </a:solidFill>
              </a:rPr>
              <a:t> производства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4500562" y="928670"/>
            <a:ext cx="4143404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indent="-228600" algn="ctr" defTabSz="877888">
              <a:lnSpc>
                <a:spcPts val="1585"/>
              </a:lnSpc>
              <a:buSzPct val="120000"/>
              <a:tabLst>
                <a:tab pos="482600" algn="l"/>
              </a:tabLst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Кормовые добавки, премиксы,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пробиотики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пребиотики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животноводства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Работа\Most Marketing\Белгород\ЦКР\Доделки\Прод стратегии\Географ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8335123" cy="49292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География продаж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blackWhite">
          <a:xfrm>
            <a:off x="4500562" y="928670"/>
            <a:ext cx="4143404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indent="-228600" algn="ctr" defTabSz="877888">
              <a:lnSpc>
                <a:spcPts val="1585"/>
              </a:lnSpc>
              <a:buSzPct val="120000"/>
              <a:tabLst>
                <a:tab pos="482600" algn="l"/>
              </a:tabLst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Кормовые добавки, премиксы,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пробиотики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пребиотики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животноводства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14744" y="3071810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100% федерального рынка </a:t>
            </a:r>
            <a:r>
              <a:rPr lang="ru-RU" sz="1600" b="1" dirty="0" err="1" smtClean="0"/>
              <a:t>лизин-сульфата</a:t>
            </a:r>
            <a:r>
              <a:rPr lang="ru-RU" sz="1600" b="1" dirty="0" smtClean="0"/>
              <a:t> путем 100% </a:t>
            </a:r>
            <a:r>
              <a:rPr lang="ru-RU" sz="1600" b="1" dirty="0" err="1" smtClean="0"/>
              <a:t>импортозамещения</a:t>
            </a:r>
            <a:endParaRPr lang="ru-RU" sz="1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642910" y="2214554"/>
          <a:ext cx="78581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Прогнозные показатели производства продукции предприятиями кластера в сегменте производства кормовых добавок, </a:t>
            </a:r>
            <a:r>
              <a:rPr lang="ru-RU" sz="1400" b="1" dirty="0" err="1" smtClean="0">
                <a:solidFill>
                  <a:schemeClr val="tx1"/>
                </a:solidFill>
              </a:rPr>
              <a:t>пробиотиков</a:t>
            </a:r>
            <a:r>
              <a:rPr lang="ru-RU" sz="1400" b="1" dirty="0" smtClean="0">
                <a:solidFill>
                  <a:schemeClr val="tx1"/>
                </a:solidFill>
              </a:rPr>
              <a:t> и премиксов,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87395"/>
              </p:ext>
            </p:extLst>
          </p:nvPr>
        </p:nvGraphicFramePr>
        <p:xfrm>
          <a:off x="571472" y="4857760"/>
          <a:ext cx="8215368" cy="151829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1000132"/>
                <a:gridCol w="1000132"/>
                <a:gridCol w="1000132"/>
                <a:gridCol w="1000132"/>
                <a:gridCol w="1000130"/>
              </a:tblGrid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Потребители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2014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2015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2016 г.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Сельхоз потребители Белгородской области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67,9%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47,0%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42,5%</a:t>
                      </a: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Сельхоз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потребители в регионах РФ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32,1%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34,8%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57,6%</a:t>
                      </a: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Страны</a:t>
                      </a:r>
                      <a:r>
                        <a:rPr lang="ru-RU" sz="1400" baseline="0" dirty="0" smtClean="0"/>
                        <a:t> СНГ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4500562" y="928670"/>
            <a:ext cx="4143404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indent="-228600" algn="ctr" defTabSz="877888">
              <a:lnSpc>
                <a:spcPts val="1585"/>
              </a:lnSpc>
              <a:buSzPct val="120000"/>
              <a:tabLst>
                <a:tab pos="482600" algn="l"/>
              </a:tabLst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Кормовые добавки, премиксы,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пробиотики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пребиотики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животноводства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rot="5400000" flipH="1" flipV="1">
            <a:off x="2728912" y="3074989"/>
            <a:ext cx="1971677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714744" y="2071678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производства лизина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rot="16200000" flipV="1">
            <a:off x="4985543" y="3063086"/>
            <a:ext cx="1979617" cy="63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929322" y="1928802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производства кормов ценных пород рыб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785786" y="3786190"/>
            <a:ext cx="2000264" cy="35719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868" y="2643182"/>
            <a:ext cx="2000264" cy="71438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Оптовые дистрибьюторы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20 – 100%</a:t>
            </a: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857488" y="3857628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71868" y="3714752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357950" y="2714620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Розничные сети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 rot="5400000">
            <a:off x="4429123" y="3429001"/>
            <a:ext cx="28575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2857488" y="2857496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643570" y="2857496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307181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75%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407194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25%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4500562" y="928670"/>
            <a:ext cx="4143404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indent="-228600" algn="ctr" defTabSz="877888">
              <a:lnSpc>
                <a:spcPts val="1585"/>
              </a:lnSpc>
              <a:buSzPct val="120000"/>
              <a:tabLst>
                <a:tab pos="482600" algn="l"/>
              </a:tabLst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Кормовые добавки, премиксы,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пробиотики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,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пребиотики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животноводства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 данным участников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32110" y="980443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движения товаров при реализации кормовых добавок*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38912" y="2224078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 bwMode="auto">
          <a:xfrm rot="5400000">
            <a:off x="1224732" y="4223548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4225128" y="4223548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0" y="5715016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Российского рынка ветеринарных препаратов в 2012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4202" y="5510226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Доля участников на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федеральном  рынке антибактериальных препаратов для животноводства к 2018 г.*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3160" y="55816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сбыта участников кластера к 2018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00034" y="1428736"/>
            <a:ext cx="8143932" cy="514364"/>
          </a:xfrm>
          <a:prstGeom prst="rect">
            <a:avLst/>
          </a:prstGeom>
          <a:ln w="6350"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Параметры рынка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3500430" y="2285992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Ветеринарные препараты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2357430"/>
          <a:ext cx="357186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Значение 2013 г. равно нулю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72327"/>
              </p:ext>
            </p:extLst>
          </p:nvPr>
        </p:nvGraphicFramePr>
        <p:xfrm>
          <a:off x="500034" y="1857364"/>
          <a:ext cx="8215370" cy="246497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17286"/>
                <a:gridCol w="5598084"/>
              </a:tblGrid>
              <a:tr h="3124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05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Ассортимент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Антибактериальные препараты для животноводства</a:t>
                      </a:r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Торговые марки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hangingPunct="1">
                        <a:defRPr/>
                      </a:pPr>
                      <a:r>
                        <a:rPr lang="ru-RU" sz="1400" dirty="0" err="1" smtClean="0"/>
                        <a:t>Сантомектин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Клиндаспектин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Тиациклин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Клозальбен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Тиликол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Сультеприм</a:t>
                      </a:r>
                      <a:endParaRPr lang="ru-RU" sz="1400" dirty="0" smtClean="0"/>
                    </a:p>
                  </a:txBody>
                  <a:tcPr/>
                </a:tc>
              </a:tr>
              <a:tr h="267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ООО «ВИК»</a:t>
                      </a:r>
                    </a:p>
                  </a:txBody>
                  <a:tcPr/>
                </a:tc>
              </a:tr>
              <a:tr h="2828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производственного комплекса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ВИК-здоровье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животных»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Сельскохозяйственные предприятия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Белгородской области,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Проект создания производства ветеринарных препаратов по стандартам </a:t>
            </a:r>
            <a:r>
              <a:rPr lang="en-US" sz="1400" b="1" dirty="0" smtClean="0">
                <a:solidFill>
                  <a:schemeClr val="tx1"/>
                </a:solidFill>
              </a:rPr>
              <a:t>GMP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Ветеринарные препараты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Работа\Most Marketing\Белгород\ЦКР\Доделки\Прод стратегии\Географ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8335123" cy="49292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73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География продаж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Ветеринарные препараты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2714612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5715008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4572000" y="364331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3643306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2285984" y="350043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3286116" y="400050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2857488" y="428625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2" name="Овал 51"/>
          <p:cNvSpPr/>
          <p:nvPr/>
        </p:nvSpPr>
        <p:spPr bwMode="auto">
          <a:xfrm>
            <a:off x="2857488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3" name="Овал 52"/>
          <p:cNvSpPr/>
          <p:nvPr/>
        </p:nvSpPr>
        <p:spPr bwMode="auto">
          <a:xfrm>
            <a:off x="3000364" y="414338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4" name="Овал 53"/>
          <p:cNvSpPr/>
          <p:nvPr/>
        </p:nvSpPr>
        <p:spPr bwMode="auto">
          <a:xfrm>
            <a:off x="2857488" y="471488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4357686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6" name="Овал 55"/>
          <p:cNvSpPr/>
          <p:nvPr/>
        </p:nvSpPr>
        <p:spPr bwMode="auto">
          <a:xfrm>
            <a:off x="6286512" y="285749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7" name="Овал 56"/>
          <p:cNvSpPr/>
          <p:nvPr/>
        </p:nvSpPr>
        <p:spPr bwMode="auto">
          <a:xfrm>
            <a:off x="6215074" y="392906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8" name="Овал 57"/>
          <p:cNvSpPr/>
          <p:nvPr/>
        </p:nvSpPr>
        <p:spPr bwMode="auto">
          <a:xfrm>
            <a:off x="7000892" y="242886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5143504" y="292893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642910" y="2214554"/>
          <a:ext cx="78581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73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Прогнозные показатели производства продукции предприятиями кластера в сегменте ветеринарных препаратов,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42097"/>
              </p:ext>
            </p:extLst>
          </p:nvPr>
        </p:nvGraphicFramePr>
        <p:xfrm>
          <a:off x="571472" y="4857760"/>
          <a:ext cx="8215368" cy="136969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1000132"/>
                <a:gridCol w="1000132"/>
                <a:gridCol w="1000132"/>
                <a:gridCol w="1000132"/>
                <a:gridCol w="1000130"/>
              </a:tblGrid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Потребители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2014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2015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2016 г.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Животноводческие хозяйства Белгородской области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50,7%</a:t>
                      </a: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Животноводческие хозяйства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в регионах РФ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49,3%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 bwMode="auto">
          <a:xfrm rot="5400000" flipH="1" flipV="1">
            <a:off x="2166946" y="3063883"/>
            <a:ext cx="1971677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143240" y="2000240"/>
            <a:ext cx="492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</a:t>
            </a:r>
            <a:r>
              <a:rPr lang="ru-RU" sz="1200" dirty="0" smtClean="0">
                <a:solidFill>
                  <a:schemeClr val="dk1"/>
                </a:solidFill>
              </a:rPr>
              <a:t>производственного комплекса «</a:t>
            </a:r>
            <a:r>
              <a:rPr lang="ru-RU" sz="1200" dirty="0" err="1" smtClean="0">
                <a:solidFill>
                  <a:schemeClr val="dk1"/>
                </a:solidFill>
              </a:rPr>
              <a:t>ВИК-здоровье</a:t>
            </a:r>
            <a:r>
              <a:rPr lang="ru-RU" sz="1200" dirty="0" smtClean="0">
                <a:solidFill>
                  <a:schemeClr val="dk1"/>
                </a:solidFill>
              </a:rPr>
              <a:t> животных»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Ветеринарные препараты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785786" y="3786190"/>
            <a:ext cx="2000264" cy="35719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571868" y="2643182"/>
            <a:ext cx="2000264" cy="71438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Оптовые дистрибьюторы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20 – 100%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857488" y="3857628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868" y="3714752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357950" y="2714620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Розничные сети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 rot="5400000">
            <a:off x="4429123" y="3429001"/>
            <a:ext cx="28575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857488" y="2857496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5643570" y="2857496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07181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75%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407194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25%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 данным участников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8596" y="873054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движения товаров при реализации ветеринарных препаратов*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Ветеринарные препараты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109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1285852" y="1643050"/>
            <a:ext cx="7500990" cy="92869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 smtClean="0"/>
              <a:t>ОАО «</a:t>
            </a:r>
            <a:r>
              <a:rPr lang="ru-RU" sz="1400" b="1" dirty="0" err="1" smtClean="0"/>
              <a:t>Верофарм</a:t>
            </a:r>
            <a:r>
              <a:rPr lang="ru-RU" sz="1400" b="1" dirty="0" smtClean="0"/>
              <a:t>» </a:t>
            </a:r>
            <a:r>
              <a:rPr lang="ru-RU" sz="1400" dirty="0" smtClean="0"/>
              <a:t>ведущая российская фармацевтическая компания-производитель, известная в нашей стране и за рубежом как один из крупнейших российских производителей </a:t>
            </a:r>
            <a:r>
              <a:rPr lang="ru-RU" sz="1400" dirty="0" err="1" smtClean="0"/>
              <a:t>дженериков</a:t>
            </a:r>
            <a:r>
              <a:rPr lang="ru-RU" sz="1400" dirty="0" smtClean="0"/>
              <a:t> (аналогов известных запатентованных лекарств), а также онкологических препаратов и медицинских пластырей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285852" y="2714620"/>
            <a:ext cx="7500990" cy="92869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/>
              <a:t>ООО «</a:t>
            </a:r>
            <a:r>
              <a:rPr lang="ru-RU" sz="1400" b="1" dirty="0" err="1" smtClean="0"/>
              <a:t>Полисинтез</a:t>
            </a:r>
            <a:r>
              <a:rPr lang="ru-RU" sz="1400" b="1" dirty="0" smtClean="0"/>
              <a:t>» </a:t>
            </a:r>
            <a:r>
              <a:rPr lang="ru-RU" sz="1400" dirty="0" smtClean="0"/>
              <a:t>- является одним из крупных российских производителей фармацевтических субстанций и единственным российским производителем бета-каротина.                  3 июля 2002 года ООО "</a:t>
            </a:r>
            <a:r>
              <a:rPr lang="ru-RU" sz="1400" dirty="0" err="1" smtClean="0"/>
              <a:t>Полисинтез</a:t>
            </a:r>
            <a:r>
              <a:rPr lang="ru-RU" sz="1400" dirty="0" smtClean="0"/>
              <a:t>" приобретено в собственность ООО Научно-технологической фармацевтической фирмой «</a:t>
            </a:r>
            <a:r>
              <a:rPr lang="ru-RU" sz="1400" dirty="0" err="1" smtClean="0"/>
              <a:t>Полисан</a:t>
            </a:r>
            <a:r>
              <a:rPr lang="ru-RU" sz="1400" dirty="0" smtClean="0"/>
              <a:t>»  г. С-Петербург.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rot="10800000">
            <a:off x="357158" y="1643050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rot="10800000">
            <a:off x="357158" y="2571744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rot="10800000">
            <a:off x="357158" y="2714620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rot="10800000">
            <a:off x="357158" y="3643314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-107189" y="2107397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-106395" y="3178173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Группа 2"/>
          <p:cNvGrpSpPr/>
          <p:nvPr/>
        </p:nvGrpSpPr>
        <p:grpSpPr>
          <a:xfrm>
            <a:off x="357158" y="5045526"/>
            <a:ext cx="8429684" cy="930399"/>
            <a:chOff x="357158" y="3714635"/>
            <a:chExt cx="8429684" cy="930399"/>
          </a:xfrm>
        </p:grpSpPr>
        <p:sp>
          <p:nvSpPr>
            <p:cNvPr id="20" name="Прямоугольник 19"/>
            <p:cNvSpPr/>
            <p:nvPr/>
          </p:nvSpPr>
          <p:spPr bwMode="auto">
            <a:xfrm>
              <a:off x="1285852" y="3714752"/>
              <a:ext cx="7500990" cy="928694"/>
            </a:xfrm>
            <a:prstGeom prst="rect">
              <a:avLst/>
            </a:prstGeom>
            <a:ln w="9525"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buClr>
                  <a:srgbClr val="000000"/>
                </a:buClr>
                <a:buSzPct val="100000"/>
              </a:pPr>
              <a:r>
                <a:rPr lang="ru-RU" sz="1400" b="1" dirty="0" smtClean="0"/>
                <a:t>ООО «</a:t>
              </a:r>
              <a:r>
                <a:rPr lang="ru-RU" sz="1400" b="1" dirty="0" err="1" smtClean="0"/>
                <a:t>Пик-Фарма</a:t>
              </a:r>
              <a:r>
                <a:rPr lang="ru-RU" sz="1400" b="1" dirty="0" smtClean="0"/>
                <a:t> </a:t>
              </a:r>
              <a:r>
                <a:rPr lang="ru-RU" sz="1400" b="1" dirty="0" err="1" smtClean="0"/>
                <a:t>Хим</a:t>
              </a:r>
              <a:r>
                <a:rPr lang="ru-RU" sz="1400" b="1" dirty="0" smtClean="0"/>
                <a:t>» </a:t>
              </a:r>
              <a:r>
                <a:rPr lang="ru-RU" sz="1400" dirty="0" smtClean="0"/>
                <a:t>производитель субстанций лекарственного препарата «</a:t>
              </a:r>
              <a:r>
                <a:rPr lang="ru-RU" sz="1400" dirty="0" err="1" smtClean="0"/>
                <a:t>Пантогам</a:t>
              </a:r>
              <a:r>
                <a:rPr lang="ru-RU" sz="1400" dirty="0" smtClean="0"/>
                <a:t>». Мощность предприятия 40 т. Субстанций в год. В значительной степени обеспечивает сырьем производство готовых лекарственных средств головной компании – группы компаний «</a:t>
              </a:r>
              <a:r>
                <a:rPr lang="ru-RU" sz="1400" dirty="0" err="1" smtClean="0"/>
                <a:t>Пик-Фарма</a:t>
              </a:r>
              <a:r>
                <a:rPr lang="ru-RU" sz="1400" dirty="0" smtClean="0"/>
                <a:t>»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 rot="10800000">
              <a:off x="357158" y="3714635"/>
              <a:ext cx="928694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10800000">
              <a:off x="357158" y="4643446"/>
              <a:ext cx="928694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-106395" y="4178305"/>
              <a:ext cx="928694" cy="158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21" descr="Verophar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928802"/>
            <a:ext cx="785818" cy="233918"/>
          </a:xfrm>
          <a:prstGeom prst="rect">
            <a:avLst/>
          </a:prstGeom>
          <a:noFill/>
        </p:spPr>
      </p:pic>
      <p:pic>
        <p:nvPicPr>
          <p:cNvPr id="32" name="Picture 23" descr="http://www.polisintez.ru/files/logo_gi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672" y="2832100"/>
            <a:ext cx="500066" cy="750097"/>
          </a:xfrm>
          <a:prstGeom prst="rect">
            <a:avLst/>
          </a:prstGeom>
          <a:noFill/>
        </p:spPr>
      </p:pic>
      <p:pic>
        <p:nvPicPr>
          <p:cNvPr id="37" name="Picture 15" descr="http://upload.wikimedia.org/wikipedia/commons/thumb/f/f6/%D0%9B%D0%BE%D0%B3%D0%BE_%D0%9F%D0%98%D0%9A-%D0%A4%D0%90%D0%A0%D0%9C%D0%90.jpg/150px-%D0%9B%D0%BE%D0%B3%D0%BE_%D0%9F%D0%98%D0%9A-%D0%A4%D0%90%D0%A0%D0%9C%D0%90.jpg"/>
          <p:cNvPicPr>
            <a:picLocks noChangeAspect="1" noChangeArrowheads="1"/>
          </p:cNvPicPr>
          <p:nvPr/>
        </p:nvPicPr>
        <p:blipFill>
          <a:blip r:embed="rId6"/>
          <a:srcRect t="16354" b="7268"/>
          <a:stretch>
            <a:fillRect/>
          </a:stretch>
        </p:blipFill>
        <p:spPr bwMode="auto">
          <a:xfrm>
            <a:off x="428596" y="5157985"/>
            <a:ext cx="809424" cy="642942"/>
          </a:xfrm>
          <a:prstGeom prst="rect">
            <a:avLst/>
          </a:prstGeom>
          <a:noFill/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Кластер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Биофармацевтики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285852" y="3896891"/>
            <a:ext cx="7500990" cy="92869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b="1" dirty="0" smtClean="0"/>
              <a:t>ЗАО «Завод премиксов №1» </a:t>
            </a:r>
            <a:r>
              <a:rPr lang="ru-RU" sz="1400" dirty="0" smtClean="0"/>
              <a:t>является дочерней компанией ГК «</a:t>
            </a:r>
            <a:r>
              <a:rPr lang="ru-RU" sz="1400" dirty="0" err="1" smtClean="0"/>
              <a:t>Приосколье</a:t>
            </a:r>
            <a:r>
              <a:rPr lang="ru-RU" sz="1400" dirty="0" smtClean="0"/>
              <a:t>». На основе завода строится предприятие по производству </a:t>
            </a:r>
            <a:r>
              <a:rPr lang="ru-RU" sz="1400" dirty="0" err="1" smtClean="0"/>
              <a:t>лизин-сульфата</a:t>
            </a:r>
            <a:r>
              <a:rPr lang="ru-RU" sz="1400" dirty="0" smtClean="0"/>
              <a:t> мощностью 57 тыс. тонн и сопутствующих продуктов. Завод войдет в десятку крупнейших производителей лизина в мире. Доля отечественного рынка – 100%.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 rot="10800000">
            <a:off x="357158" y="3896891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rot="10800000">
            <a:off x="357158" y="4825585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rot="5400000">
            <a:off x="-106395" y="4344420"/>
            <a:ext cx="928694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71472" y="928670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Якорные участники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2" name="Picture 9" descr="http://premix1.com/img/logo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151321"/>
            <a:ext cx="857256" cy="37272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286380" y="2214554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 bwMode="auto">
          <a:xfrm rot="5400000">
            <a:off x="2358216" y="4214024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71472" y="5357826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Доля участников на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рынке органических удобрений России к 2018 г.*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557214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сбыта участников кластера к 2018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00034" y="1428736"/>
            <a:ext cx="8143932" cy="514364"/>
          </a:xfrm>
          <a:prstGeom prst="rect">
            <a:avLst/>
          </a:prstGeom>
          <a:ln w="6350"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Параметры рынка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2910" y="2285992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Биоудобрения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растениеводства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Значение 2013 г. равно нулю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01703"/>
              </p:ext>
            </p:extLst>
          </p:nvPr>
        </p:nvGraphicFramePr>
        <p:xfrm>
          <a:off x="500034" y="1785926"/>
          <a:ext cx="8215370" cy="345185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17286"/>
                <a:gridCol w="5598084"/>
              </a:tblGrid>
              <a:tr h="3124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44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Ассортимент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Биоудобрения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сои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Гранулированные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биоудобрения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основе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вермикомпоста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Биофугинцидные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удобрения</a:t>
                      </a:r>
                    </a:p>
                  </a:txBody>
                  <a:tcPr/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«НТЦ БИО»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«НПО Биотехнологии»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Совместное предприятие ООО «НТЦ БИО» и ЗАО «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Агробиотехнология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(ЗАО «АБТ» г. Москва)</a:t>
                      </a:r>
                    </a:p>
                  </a:txBody>
                  <a:tcPr/>
                </a:tc>
              </a:tr>
              <a:tr h="2828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производства гранулированных удобрений на основе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вермикомпоста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мощностью 10 тысяч тонн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биотехнологического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комбината в Белгородской области по производству биологических средств защиты растений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Сельскохозяйственные предприятия Белгородской области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Тепличный комбинат «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Разуменский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Агрофирма «Металлург»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Характеристика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внутрикластерного</a:t>
            </a:r>
            <a:r>
              <a:rPr lang="ru-RU" sz="1400" b="1" dirty="0" smtClean="0">
                <a:solidFill>
                  <a:schemeClr val="tx1"/>
                </a:solidFill>
              </a:rPr>
              <a:t> производства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Биоудобрения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растениеводства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42873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Прогнозные показатели производства продукции предприятиями кластера в сегменте ветеринарных препаратов,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87363"/>
              </p:ext>
            </p:extLst>
          </p:nvPr>
        </p:nvGraphicFramePr>
        <p:xfrm>
          <a:off x="571472" y="4857760"/>
          <a:ext cx="8215368" cy="136969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1000132"/>
                <a:gridCol w="1000132"/>
                <a:gridCol w="1000132"/>
                <a:gridCol w="1000132"/>
                <a:gridCol w="1000130"/>
              </a:tblGrid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Потребители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2014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2015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2016 г.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Фермерские и тепличные хозяйства Белгородской области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62,1%</a:t>
                      </a: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Фермерские и тепличные хозяйства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в регионах РФ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21,5%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37,9%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 bwMode="auto">
          <a:xfrm rot="5400000" flipH="1" flipV="1">
            <a:off x="3532979" y="3058325"/>
            <a:ext cx="1971677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572000" y="1857364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</a:t>
            </a:r>
            <a:r>
              <a:rPr lang="ru-RU" sz="1200" dirty="0" smtClean="0">
                <a:solidFill>
                  <a:schemeClr val="dk1"/>
                </a:solidFill>
              </a:rPr>
              <a:t>производства гранулированных удобрений ООО «НПО Биотехнологии»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Биоудобрения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растениеводства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00034" y="2214554"/>
          <a:ext cx="78581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 bwMode="auto">
          <a:xfrm rot="5400000" flipH="1" flipV="1">
            <a:off x="4947442" y="3059920"/>
            <a:ext cx="1971677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929322" y="2071678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</a:t>
            </a:r>
            <a:r>
              <a:rPr lang="ru-RU" sz="1200" dirty="0" err="1" smtClean="0">
                <a:solidFill>
                  <a:schemeClr val="dk1"/>
                </a:solidFill>
              </a:rPr>
              <a:t>биотехнологического</a:t>
            </a:r>
            <a:r>
              <a:rPr lang="ru-RU" sz="1200" dirty="0" smtClean="0">
                <a:solidFill>
                  <a:schemeClr val="dk1"/>
                </a:solidFill>
              </a:rPr>
              <a:t> комбината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785786" y="3786190"/>
            <a:ext cx="2000264" cy="35719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571868" y="2643182"/>
            <a:ext cx="2000264" cy="71438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Оптовые дистрибьюторы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20 – 100%</a:t>
            </a: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2857488" y="3857628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868" y="3714752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Агропромышленный комплекс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357950" y="2714620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Розничные сети</a:t>
            </a:r>
          </a:p>
        </p:txBody>
      </p:sp>
      <p:sp>
        <p:nvSpPr>
          <p:cNvPr id="7" name="Стрелка вправо 6"/>
          <p:cNvSpPr/>
          <p:nvPr/>
        </p:nvSpPr>
        <p:spPr bwMode="auto">
          <a:xfrm rot="5400000">
            <a:off x="4429123" y="3429001"/>
            <a:ext cx="28575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2857488" y="2857496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5643570" y="2857496"/>
            <a:ext cx="673739" cy="25899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07181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75%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407194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25%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 данным участников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91686" y="922094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движения товаров при реализации </a:t>
            </a:r>
            <a:r>
              <a:rPr lang="ru-RU" sz="1400" b="1" dirty="0" err="1" smtClean="0">
                <a:solidFill>
                  <a:schemeClr val="tx1"/>
                </a:solidFill>
              </a:rPr>
              <a:t>биоудобрений</a:t>
            </a:r>
            <a:r>
              <a:rPr lang="ru-RU" sz="1400" b="1" dirty="0" smtClean="0">
                <a:solidFill>
                  <a:schemeClr val="tx1"/>
                </a:solidFill>
              </a:rPr>
              <a:t>*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Биоудобрения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растениеводства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lIns="0" rIns="0" anchor="ctr"/>
          <a:lstStyle/>
          <a:p>
            <a:pPr algn="ctr"/>
            <a:r>
              <a:rPr lang="ru-RU" sz="1600" dirty="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4</a:t>
            </a:r>
            <a:r>
              <a:rPr lang="ru-RU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355976" y="2107704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Портфель проектов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140987"/>
              </p:ext>
            </p:extLst>
          </p:nvPr>
        </p:nvGraphicFramePr>
        <p:xfrm>
          <a:off x="500035" y="1071546"/>
          <a:ext cx="8215369" cy="5214975"/>
        </p:xfrm>
        <a:graphic>
          <a:graphicData uri="http://schemas.openxmlformats.org/drawingml/2006/table">
            <a:tbl>
              <a:tblPr/>
              <a:tblGrid>
                <a:gridCol w="1523417"/>
                <a:gridCol w="1523417"/>
                <a:gridCol w="818841"/>
                <a:gridCol w="1882539"/>
                <a:gridCol w="1882539"/>
                <a:gridCol w="584616"/>
              </a:tblGrid>
              <a:tr h="41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Тип проекта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Проект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Инициатор проекта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Прогноз объема инвестиций (млн. руб.)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Меры господдержки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Сроки реализации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960654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Якорные проекты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Строительство завода по производству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субстанций и готовых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лекарственных средств по стандарту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GMP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ООО «Белфарма», Правительство Белгородской области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 </a:t>
                      </a:r>
                      <a:r>
                        <a:rPr lang="ru-RU" sz="90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,0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Федеральная целевая программа «Развитие фармацевтической и медицинской промышленности на период до 2020 года и дальнейшую перспективу».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2017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гг.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Строительство завода кормов для ценных пород рыб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ООО «Агоакадемия», ООО «НТЦ БИО»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260,04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№209-ФЗ 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hlinkClick r:id="rId4"/>
                        </a:rPr>
                        <a:t>«О развитии малого и среднего предпринимательства в Российской Федерации»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. Субсидирование части процентной ставки по банковским кредитам, получаемым субъектами МСП на инвестиционные цели. Субсидии МСП на подключение к внешним коммуникациям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Организация производства гранулированных удобрений на основе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вермикомпоста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мощностью 10 тысяч тонн в год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ферментно-пробиотической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добавки 200 тонн в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ООО «НПО Биотехнологии», ООО «НТЦ БИО»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102,4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№209-ФЗ 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hlinkClick r:id="rId4"/>
                        </a:rPr>
                        <a:t>«О развитии малого и среднего предпринимательства в Российской Федерации»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. Субсидирование части процентной ставки по банковским кредитам, получаемым субъектами МСП на инвестиционные цели. Субсидии МСП на подключение к внешним коммуникациям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Создание центра клеточных технологий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НИУ «БелГУ»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230,16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Субсидии по программам: Федеральная целевая программа «Развитие науки и технологий»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Портфель </a:t>
            </a:r>
            <a:r>
              <a:rPr lang="ru-RU" sz="2000" b="1" dirty="0" err="1" smtClean="0">
                <a:solidFill>
                  <a:srgbClr val="000000"/>
                </a:solidFill>
              </a:rPr>
              <a:t>внутрикластерных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инвестиционных и инфраструктурных </a:t>
            </a:r>
            <a:r>
              <a:rPr lang="ru-RU" sz="2000" b="1" dirty="0" smtClean="0">
                <a:solidFill>
                  <a:srgbClr val="000000"/>
                </a:solidFill>
              </a:rPr>
              <a:t>проектов (1/2)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13551"/>
              </p:ext>
            </p:extLst>
          </p:nvPr>
        </p:nvGraphicFramePr>
        <p:xfrm>
          <a:off x="500034" y="1071547"/>
          <a:ext cx="8215369" cy="5143534"/>
        </p:xfrm>
        <a:graphic>
          <a:graphicData uri="http://schemas.openxmlformats.org/drawingml/2006/table">
            <a:tbl>
              <a:tblPr/>
              <a:tblGrid>
                <a:gridCol w="1482602"/>
                <a:gridCol w="1482602"/>
                <a:gridCol w="880833"/>
                <a:gridCol w="1861540"/>
                <a:gridCol w="1861540"/>
                <a:gridCol w="646252"/>
              </a:tblGrid>
              <a:tr h="5715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Тип проекта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Проект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Инициатор проекта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Прогноз объема инвестиций (млн. руб.)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Меры господдержки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Сроки реализации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762005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Инфраструктурные проекты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Создание учебного центра кластера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Участники кластера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Долгосрочная целевая программа «Развитие образования Белгородской области на 2011-2015 годы»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Расширение экологического отдела в Центр утилизации отходов химического, биологического производства и отходов ГСМ 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ООО «Полисинтез», ООО «Пик-Фарма Хим»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н/д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№209-ФЗ 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hlinkClick r:id="rId4"/>
                        </a:rPr>
                        <a:t>«О развитии малого и среднего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hlinkClick r:id="rId4"/>
                        </a:rPr>
                        <a:t>предпринимательства</a:t>
                      </a:r>
                      <a:r>
                        <a:rPr lang="ru-RU" sz="900" u="none" strike="noStrike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hlinkClick r:id="rId4"/>
                        </a:rPr>
                        <a:t> в Российской Федерации»</a:t>
                      </a:r>
                      <a:r>
                        <a:rPr lang="ru-RU" sz="900" dirty="0">
                          <a:latin typeface="Arial"/>
                          <a:ea typeface="Times New Roman"/>
                        </a:rPr>
                        <a:t>. Субсидирование части процентной ставки по банковским кредитам, получаемым субъектами МСП на инвестиционные цели; 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2014 – 2015 гг.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Создание центра трансферта технологий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Участники кластера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1,3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-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2014 г.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Центр клинических исследований </a:t>
                      </a:r>
                      <a:r>
                        <a:rPr lang="ru-RU" sz="900" dirty="0" err="1">
                          <a:latin typeface="Arial"/>
                          <a:ea typeface="Times New Roman"/>
                        </a:rPr>
                        <a:t>дженериковых</a:t>
                      </a:r>
                      <a:r>
                        <a:rPr lang="ru-RU" sz="900" dirty="0">
                          <a:latin typeface="Arial"/>
                          <a:ea typeface="Times New Roman"/>
                        </a:rPr>
                        <a:t> и оригинальных препаратов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НИУ «</a:t>
                      </a:r>
                      <a:r>
                        <a:rPr lang="ru-RU" sz="900" dirty="0" err="1">
                          <a:latin typeface="Arial"/>
                          <a:ea typeface="Times New Roman"/>
                        </a:rPr>
                        <a:t>БелГУ</a:t>
                      </a:r>
                      <a:r>
                        <a:rPr lang="ru-RU" sz="900" dirty="0">
                          <a:latin typeface="Arial"/>
                          <a:ea typeface="Times New Roman"/>
                        </a:rPr>
                        <a:t>», ЦДКИ НИУ «</a:t>
                      </a:r>
                      <a:r>
                        <a:rPr lang="ru-RU" sz="900" dirty="0" err="1">
                          <a:latin typeface="Arial"/>
                          <a:ea typeface="Times New Roman"/>
                        </a:rPr>
                        <a:t>БелГУ</a:t>
                      </a:r>
                      <a:r>
                        <a:rPr lang="ru-RU" sz="900" dirty="0">
                          <a:latin typeface="Arial"/>
                          <a:ea typeface="Times New Roman"/>
                        </a:rPr>
                        <a:t>», фарм. производители кластера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н/д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latin typeface="Arial"/>
                          <a:ea typeface="Times New Roman"/>
                        </a:rPr>
                        <a:t>Федеральная целевая программа «Развитие фармацевтической и медицинской промышленности РФ на период до 2020 года и дальнейшую перспективу»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latin typeface="Arial"/>
                          <a:ea typeface="Times New Roman"/>
                        </a:rPr>
                        <a:t>2015 – 2016 гг.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2481" marR="42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Портфель </a:t>
            </a:r>
            <a:r>
              <a:rPr lang="ru-RU" sz="2000" b="1" dirty="0" err="1" smtClean="0">
                <a:solidFill>
                  <a:srgbClr val="000000"/>
                </a:solidFill>
              </a:rPr>
              <a:t>внутрикластерных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инвестиционных и инфраструктурных </a:t>
            </a:r>
            <a:r>
              <a:rPr lang="ru-RU" sz="2000" b="1" dirty="0" smtClean="0">
                <a:solidFill>
                  <a:srgbClr val="000000"/>
                </a:solidFill>
              </a:rPr>
              <a:t>проектов (2/2)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5976" y="2107704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График реализации проектов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117</a:t>
            </a:fld>
            <a:endParaRPr lang="ru-RU" sz="140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968005"/>
            <a:ext cx="3943350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</a:rPr>
              <a:t>Представленные внутри кластерные проекты осуществляются за счет собственных средств и заемных средств банков, средства инвесторов, а также за счет средств субсидирования из федерального и регионального бюджета ФЦП «Развитие фармацевтической и медицинской промышленности РФ на период до 2020 года и дальнейшую перспективу» (информация предоставлена от предприятий в анкетах и официальных презентациях).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График реализации ключевых проектов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118</a:t>
            </a:fld>
            <a:endParaRPr lang="ru-RU" sz="140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51102"/>
              </p:ext>
            </p:extLst>
          </p:nvPr>
        </p:nvGraphicFramePr>
        <p:xfrm>
          <a:off x="2643174" y="1000108"/>
          <a:ext cx="6096000" cy="5214968"/>
        </p:xfrm>
        <a:graphic>
          <a:graphicData uri="http://schemas.openxmlformats.org/drawingml/2006/table">
            <a:tbl>
              <a:tblPr/>
              <a:tblGrid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  <a:gridCol w="127000"/>
              </a:tblGrid>
              <a:tr h="237044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 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2016 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2017 г.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804" marR="6804" marT="68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1628800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 smtClean="0">
                <a:solidFill>
                  <a:schemeClr val="tx1"/>
                </a:solidFill>
              </a:rPr>
              <a:t>Строительство </a:t>
            </a:r>
            <a:r>
              <a:rPr lang="ru-RU" sz="800" b="1" dirty="0">
                <a:solidFill>
                  <a:schemeClr val="tx1"/>
                </a:solidFill>
              </a:rPr>
              <a:t>завода по производству ветеринарных препаратов и кормовых добавок на территории </a:t>
            </a:r>
            <a:r>
              <a:rPr lang="ru-RU" sz="800" b="1" dirty="0" err="1" smtClean="0">
                <a:solidFill>
                  <a:schemeClr val="tx1"/>
                </a:solidFill>
              </a:rPr>
              <a:t>промпарка</a:t>
            </a:r>
            <a:r>
              <a:rPr lang="ru-RU" sz="800" b="1" dirty="0" smtClean="0">
                <a:solidFill>
                  <a:schemeClr val="tx1"/>
                </a:solidFill>
              </a:rPr>
              <a:t> «Северный»</a:t>
            </a:r>
            <a:endParaRPr lang="ru-RU" sz="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2125993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Строительство производственного комплекса «Вик здоровье животных» на </a:t>
            </a:r>
            <a:r>
              <a:rPr lang="ru-RU" sz="800" b="1" dirty="0" smtClean="0">
                <a:solidFill>
                  <a:schemeClr val="tx1"/>
                </a:solidFill>
              </a:rPr>
              <a:t>территории </a:t>
            </a:r>
            <a:r>
              <a:rPr lang="ru-RU" sz="800" b="1" dirty="0" err="1" smtClean="0">
                <a:solidFill>
                  <a:schemeClr val="tx1"/>
                </a:solidFill>
              </a:rPr>
              <a:t>промпарка</a:t>
            </a:r>
            <a:r>
              <a:rPr lang="ru-RU" sz="800" b="1" dirty="0" smtClean="0">
                <a:solidFill>
                  <a:schemeClr val="tx1"/>
                </a:solidFill>
              </a:rPr>
              <a:t> «Северный»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36912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solidFill>
                  <a:schemeClr val="tx1"/>
                </a:solidFill>
              </a:rPr>
              <a:t>Создание производства ГЛС на территории Белгородской 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122935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Строительство завода по производству субстанций и готовых лекарственных средств по стандарту </a:t>
            </a:r>
            <a:r>
              <a:rPr lang="en-US" sz="800" b="1" dirty="0">
                <a:solidFill>
                  <a:schemeClr val="tx1"/>
                </a:solidFill>
              </a:rPr>
              <a:t>GMP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3607628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Строительство завода кормов для ценных пород рыб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079665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Создание центра клеточных технологий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9604" y="4509543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Создание учебного центра кластера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9604" y="4984021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Расширение экологического отдела в Центр утилизации отходов химического, </a:t>
            </a:r>
            <a:r>
              <a:rPr lang="ru-RU" sz="800" dirty="0"/>
              <a:t>биологического производства и отходов ГСМ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9604" y="5445224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Создание центра трансферта технологий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8833" y="5932579"/>
            <a:ext cx="23042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800" b="1" dirty="0">
                <a:solidFill>
                  <a:schemeClr val="tx1"/>
                </a:solidFill>
              </a:rPr>
              <a:t>Центр клинических исследований </a:t>
            </a:r>
            <a:r>
              <a:rPr lang="ru-RU" sz="800" b="1" dirty="0" err="1">
                <a:solidFill>
                  <a:schemeClr val="tx1"/>
                </a:solidFill>
              </a:rPr>
              <a:t>дженериковых</a:t>
            </a:r>
            <a:r>
              <a:rPr lang="ru-RU" sz="800" b="1" dirty="0">
                <a:solidFill>
                  <a:schemeClr val="tx1"/>
                </a:solidFill>
              </a:rPr>
              <a:t> и оригинальных препаратов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4427984" y="3143248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429124" y="2357430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Строительство завода по производству субстанций и готовых лекарственных средств по стандарту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Times New Roman"/>
              </a:rPr>
              <a:t>GMP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119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27985" y="2107704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Устройство кластера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проекте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28596" y="2143116"/>
            <a:ext cx="8358246" cy="18002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Предпосылки </a:t>
            </a:r>
            <a:r>
              <a:rPr lang="ru-RU" sz="1400" b="1" dirty="0">
                <a:solidFill>
                  <a:schemeClr val="tx1"/>
                </a:solidFill>
                <a:cs typeface="Arial Unicode MS" pitchFamily="32" charset="0"/>
              </a:rPr>
              <a:t>к реализации </a:t>
            </a: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проекта: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pitchFamily="32" charset="0"/>
            </a:endParaRP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Необходимость </a:t>
            </a:r>
            <a:r>
              <a:rPr lang="ru-RU" sz="1400" dirty="0" err="1" smtClean="0">
                <a:solidFill>
                  <a:schemeClr val="tx1"/>
                </a:solidFill>
                <a:cs typeface="Arial Unicode MS" pitchFamily="32" charset="0"/>
              </a:rPr>
              <a:t>импортозамещения</a:t>
            </a: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 в сегменте субстанций и ЖНВЛП</a:t>
            </a: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Обеспечение лекарственной безопасности РФ</a:t>
            </a: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Растущий объем потребления лекарственных средств на территории РФ</a:t>
            </a: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Частичное обеспечение потребности в субстанциях внутри кластера </a:t>
            </a:r>
            <a:endParaRPr lang="ru-RU" sz="1400" dirty="0">
              <a:solidFill>
                <a:schemeClr val="tx1"/>
              </a:solidFill>
              <a:cs typeface="Arial Unicode MS" pitchFamily="32" charset="0"/>
            </a:endParaRPr>
          </a:p>
        </p:txBody>
      </p:sp>
      <p:sp>
        <p:nvSpPr>
          <p:cNvPr id="12" name="Rectangle 18"/>
          <p:cNvSpPr/>
          <p:nvPr/>
        </p:nvSpPr>
        <p:spPr>
          <a:xfrm>
            <a:off x="428596" y="928670"/>
            <a:ext cx="8424936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Создаваемое предприятие должно обеспечить к 2016 году бесперебойный выпуск фармацевтических субстанций и готовых лекарственных форм 140 медицинских препаратов, входящих в перечень ЖНВЛП.</a:t>
            </a:r>
          </a:p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Проект одобрен и утвержден Правительством Белгородской области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4143380"/>
          <a:ext cx="8329642" cy="1995246"/>
        </p:xfrm>
        <a:graphic>
          <a:graphicData uri="http://schemas.openxmlformats.org/drawingml/2006/table">
            <a:tbl>
              <a:tblPr/>
              <a:tblGrid>
                <a:gridCol w="3406751"/>
                <a:gridCol w="4922891"/>
              </a:tblGrid>
              <a:tr h="406873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Направление Стратегии социально-экономического развития Белгородской области: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п.5.8.4. Улучшение здоровья населения, перспективные направления развития системы здравоохранения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161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Постановление правительства Белгородской области от 20 августа 2012 года №345-пп «Об утверждении комплекса мер по увеличению валового регионального продукта области в 1,5 раза»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26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 проекта: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Манжосенко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Александр Иванович, генеральный директор ООО «БЕЛФАРМА», Тел.: (495) 788 82 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9"/>
          <p:cNvGraphicFramePr>
            <a:graphicFrameLocks/>
          </p:cNvGraphicFramePr>
          <p:nvPr/>
        </p:nvGraphicFramePr>
        <p:xfrm>
          <a:off x="395288" y="981075"/>
          <a:ext cx="8601075" cy="5214939"/>
        </p:xfrm>
        <a:graphic>
          <a:graphicData uri="http://schemas.openxmlformats.org/drawingml/2006/table">
            <a:tbl>
              <a:tblPr/>
              <a:tblGrid>
                <a:gridCol w="2376487"/>
                <a:gridCol w="6224588"/>
              </a:tblGrid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Цель проекта: </a:t>
                      </a:r>
                    </a:p>
                  </a:txBody>
                  <a:tcPr marL="91443" marR="91443" marT="43440" marB="43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 концу 2016 года на территории Белгородской области организовать производство готовых  лекарственных средств и субстанций в объеме 680 млн. условных единиц и 50 тонн соответственно</a:t>
                      </a:r>
                    </a:p>
                  </a:txBody>
                  <a:tcPr marL="80150" marR="80150" marT="36563" marB="365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Результат проекта:</a:t>
                      </a:r>
                    </a:p>
                  </a:txBody>
                  <a:tcPr marL="91443" marR="91443" marT="43440" marB="43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Завод по производству фармацевтических субстанций и готовых лекарственных форм с общей ежегодной проектной мощностью не менее 680 млн. условных единиц готовых лекарственных средств и 50 тн. субстанций на территории Терновского сельского поселения Яковлевского района</a:t>
                      </a:r>
                    </a:p>
                  </a:txBody>
                  <a:tcPr marL="80150" marR="80150" marT="36563" marB="365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Требования к результату: </a:t>
                      </a:r>
                    </a:p>
                  </a:txBody>
                  <a:tcPr marL="91443" marR="91443" marT="43440" marB="43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ежегодное производство в объеме не менее: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500 млн. таблеток;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 млн. капсул;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40 млн.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шприц-ампул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60 млн. ампул;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 млн. флаконов;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 млн. флаконов с 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цитостатиками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50 000 кг субстанций;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производство лекарственных средств в соответствии международными стандартами качества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GMP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создано не менее 500 новых рабочих мест</a:t>
                      </a:r>
                    </a:p>
                  </a:txBody>
                  <a:tcPr marL="80150" marR="80150" marT="36563" marB="365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3440" marB="43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Аптечные сети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 медицинские учреждения Российской Федерации и ближнего зарубежья</a:t>
                      </a:r>
                    </a:p>
                  </a:txBody>
                  <a:tcPr marL="80150" marR="80150" marT="36563" marB="3656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Финансирование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Общая сумма инвестиций ~ 6,279 млрд. руб., в </a:t>
            </a:r>
            <a:r>
              <a:rPr lang="ru-RU" sz="1400" dirty="0" err="1" smtClean="0">
                <a:solidFill>
                  <a:srgbClr val="000000"/>
                </a:solidFill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</a:rPr>
              <a:t>. ~ 3,23 млрд. руб. – оборудование, ~ 2,75 млрд. руб. – СМР. 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Предполагаемые сроки начала финансирования проекта - 2-й / 3-й кв. 2014г.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Срок финансирования – 3 года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0351905"/>
              </p:ext>
            </p:extLst>
          </p:nvPr>
        </p:nvGraphicFramePr>
        <p:xfrm>
          <a:off x="563905" y="1093192"/>
          <a:ext cx="8064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651500" y="1600200"/>
            <a:ext cx="3313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266700">
              <a:lnSpc>
                <a:spcPct val="80000"/>
              </a:lnSpc>
              <a:buClr>
                <a:schemeClr val="accent1"/>
              </a:buClr>
              <a:buSzPct val="70000"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	</a:t>
            </a:r>
            <a:r>
              <a:rPr lang="ru-RU" sz="1400" b="1" dirty="0">
                <a:solidFill>
                  <a:schemeClr val="tx2"/>
                </a:solidFill>
                <a:latin typeface="+mn-lt"/>
              </a:rPr>
              <a:t>Экспликация зданий и сооружений:</a:t>
            </a:r>
          </a:p>
          <a:p>
            <a:pPr defTabSz="266700">
              <a:lnSpc>
                <a:spcPct val="80000"/>
              </a:lnSpc>
              <a:buClr>
                <a:schemeClr val="accent1"/>
              </a:buClr>
              <a:buSzPct val="70000"/>
            </a:pPr>
            <a:endParaRPr lang="ru-RU" sz="1400" dirty="0">
              <a:solidFill>
                <a:schemeClr val="tx2"/>
              </a:solidFill>
              <a:latin typeface="+mn-lt"/>
            </a:endParaRP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1.Административно-бытовой корпус.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2.Производство готовых лекарственных форм и средств.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3.Производство флаконов с </a:t>
            </a:r>
            <a:r>
              <a:rPr lang="ru-RU" sz="1400" dirty="0" err="1">
                <a:solidFill>
                  <a:schemeClr val="tx2"/>
                </a:solidFill>
                <a:latin typeface="+mn-lt"/>
              </a:rPr>
              <a:t>цитостатиками</a:t>
            </a:r>
            <a:r>
              <a:rPr lang="ru-RU" sz="14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4.Цех экспериментального производства.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5.Линия органического синтеза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I</a:t>
            </a:r>
            <a:endParaRPr lang="ru-RU" sz="1400" dirty="0">
              <a:solidFill>
                <a:schemeClr val="tx2"/>
              </a:solidFill>
              <a:latin typeface="+mn-lt"/>
            </a:endParaRP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6.Линия органического синтеза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II</a:t>
            </a:r>
            <a:endParaRPr lang="ru-RU" sz="1400" dirty="0">
              <a:solidFill>
                <a:schemeClr val="tx2"/>
              </a:solidFill>
              <a:latin typeface="+mn-lt"/>
            </a:endParaRP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7.Очистные сооружения.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8.Гаражи.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9.Энергоремонтный участок.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10.КТП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11.ГРП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12.Котельная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13.Склад №1</a:t>
            </a:r>
          </a:p>
          <a:p>
            <a:pPr defTabSz="266700">
              <a:lnSpc>
                <a:spcPct val="80000"/>
              </a:lnSpc>
              <a:buSzPct val="70000"/>
              <a:buFont typeface="Wingdings" pitchFamily="2" charset="2"/>
              <a:buNone/>
            </a:pPr>
            <a:r>
              <a:rPr lang="ru-RU" sz="1400" dirty="0">
                <a:solidFill>
                  <a:schemeClr val="tx2"/>
                </a:solidFill>
                <a:latin typeface="+mn-lt"/>
              </a:rPr>
              <a:t>14.Склад №2</a:t>
            </a:r>
          </a:p>
          <a:p>
            <a:pPr defTabSz="266700">
              <a:lnSpc>
                <a:spcPct val="80000"/>
              </a:lnSpc>
              <a:buClr>
                <a:schemeClr val="accent1"/>
              </a:buClr>
              <a:buSzPct val="70000"/>
            </a:pPr>
            <a:endParaRPr lang="ru-RU" sz="1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7075" y="1600200"/>
            <a:ext cx="4654550" cy="4525963"/>
          </a:xfrm>
          <a:prstGeom prst="rect">
            <a:avLst/>
          </a:prstGeo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Структура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Прогноз затрат на запуск и выручка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Выручка </a:t>
            </a:r>
            <a:r>
              <a:rPr lang="ru-RU" sz="1400" dirty="0">
                <a:solidFill>
                  <a:srgbClr val="000000"/>
                </a:solidFill>
              </a:rPr>
              <a:t>при выходе на полную мощность ~ </a:t>
            </a:r>
            <a:r>
              <a:rPr lang="ru-RU" sz="1400" dirty="0" smtClean="0">
                <a:solidFill>
                  <a:srgbClr val="000000"/>
                </a:solidFill>
              </a:rPr>
              <a:t>2,51 </a:t>
            </a:r>
            <a:r>
              <a:rPr lang="ru-RU" sz="1400" dirty="0">
                <a:solidFill>
                  <a:srgbClr val="000000"/>
                </a:solidFill>
              </a:rPr>
              <a:t>млрд. руб. в год с НДС. </a:t>
            </a:r>
            <a:r>
              <a:rPr lang="ru-RU" sz="1400" dirty="0" smtClean="0">
                <a:solidFill>
                  <a:srgbClr val="000000"/>
                </a:solidFill>
              </a:rPr>
              <a:t>Прогноз на 1-ый </a:t>
            </a:r>
            <a:r>
              <a:rPr lang="ru-RU" sz="1400" dirty="0">
                <a:solidFill>
                  <a:srgbClr val="000000"/>
                </a:solidFill>
              </a:rPr>
              <a:t>год работы ~ 50%  от максимального объема </a:t>
            </a:r>
            <a:r>
              <a:rPr lang="ru-RU" sz="1400" dirty="0" smtClean="0">
                <a:solidFill>
                  <a:srgbClr val="000000"/>
                </a:solidFill>
              </a:rPr>
              <a:t>выпуска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ентабельность </a:t>
            </a:r>
            <a:r>
              <a:rPr lang="ru-RU" sz="1400" dirty="0">
                <a:solidFill>
                  <a:srgbClr val="000000"/>
                </a:solidFill>
              </a:rPr>
              <a:t>по </a:t>
            </a:r>
            <a:r>
              <a:rPr lang="ru-RU" sz="1400" dirty="0" smtClean="0">
                <a:solidFill>
                  <a:srgbClr val="000000"/>
                </a:solidFill>
              </a:rPr>
              <a:t>ЧП -  10 %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Бюджетная эффективность (начислено </a:t>
            </a:r>
            <a:r>
              <a:rPr lang="ru-RU" sz="1400" dirty="0">
                <a:solidFill>
                  <a:srgbClr val="000000"/>
                </a:solidFill>
              </a:rPr>
              <a:t>налогов (</a:t>
            </a:r>
            <a:r>
              <a:rPr lang="ru-RU" sz="1400" dirty="0" smtClean="0">
                <a:solidFill>
                  <a:srgbClr val="000000"/>
                </a:solidFill>
              </a:rPr>
              <a:t>вкл. </a:t>
            </a:r>
            <a:r>
              <a:rPr lang="ru-RU" sz="1400" dirty="0">
                <a:solidFill>
                  <a:srgbClr val="000000"/>
                </a:solidFill>
              </a:rPr>
              <a:t>ЕСН) в </a:t>
            </a:r>
            <a:r>
              <a:rPr lang="ru-RU" sz="1400" dirty="0" smtClean="0">
                <a:solidFill>
                  <a:srgbClr val="000000"/>
                </a:solidFill>
              </a:rPr>
              <a:t>год) – 0,314 </a:t>
            </a:r>
            <a:r>
              <a:rPr lang="ru-RU" sz="1400" dirty="0">
                <a:solidFill>
                  <a:srgbClr val="000000"/>
                </a:solidFill>
              </a:rPr>
              <a:t>млрд. руб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071546"/>
          <a:ext cx="807249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Структура сбыта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5857892"/>
            <a:ext cx="8248848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+mn-lt"/>
              </a:rPr>
              <a:t>Планируемый </a:t>
            </a:r>
            <a:r>
              <a:rPr lang="ru-RU" sz="1400" dirty="0">
                <a:solidFill>
                  <a:srgbClr val="000000"/>
                </a:solidFill>
                <a:latin typeface="+mn-lt"/>
              </a:rPr>
              <a:t>объем производства - 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680 млн. условных единиц готовых лекарственных средств и 50 </a:t>
            </a:r>
            <a:r>
              <a:rPr lang="ru-RU" sz="1400" dirty="0" err="1" smtClean="0">
                <a:solidFill>
                  <a:schemeClr val="tx1"/>
                </a:solidFill>
                <a:latin typeface="+mn-lt"/>
                <a:cs typeface="Arial" pitchFamily="34" charset="0"/>
              </a:rPr>
              <a:t>тн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. субстанций</a:t>
            </a:r>
            <a:endParaRPr lang="ru-RU" sz="1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9481800"/>
              </p:ext>
            </p:extLst>
          </p:nvPr>
        </p:nvGraphicFramePr>
        <p:xfrm>
          <a:off x="428596" y="1142984"/>
          <a:ext cx="8064895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err="1" smtClean="0">
                <a:solidFill>
                  <a:srgbClr val="000000"/>
                </a:solidFill>
              </a:rPr>
              <a:t>Выгодополучатели</a:t>
            </a:r>
            <a:r>
              <a:rPr lang="ru-RU" sz="2000" b="1" dirty="0" smtClean="0">
                <a:solidFill>
                  <a:srgbClr val="000000"/>
                </a:solidFill>
              </a:rPr>
              <a:t> от реализации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25922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Белгородская область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628800"/>
            <a:ext cx="2592288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Увеличение числа предприятий МСП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9" y="2353425"/>
            <a:ext cx="2592287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Новые рабочие места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Равнобедренный треугольник 2"/>
          <p:cNvSpPr>
            <a:spLocks noChangeArrowheads="1"/>
          </p:cNvSpPr>
          <p:nvPr/>
        </p:nvSpPr>
        <p:spPr bwMode="auto">
          <a:xfrm flipV="1">
            <a:off x="467544" y="4365104"/>
            <a:ext cx="8248848" cy="2880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7158" y="5214950"/>
            <a:ext cx="8547664" cy="7738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Проект позволяет удовлетворить интересы всех внешних и внутренних заинтересованных сторон: интересы государства, интересы «якорных» компаний кластера, интересы предприятия МСП (как включенных в кластер, так и работающих вне кластера).</a:t>
            </a:r>
            <a:endParaRPr lang="ru-RU" sz="14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3059832" y="1124744"/>
            <a:ext cx="0" cy="31683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6084168" y="1144978"/>
            <a:ext cx="0" cy="31481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Скругленный прямоугольник 11"/>
          <p:cNvSpPr/>
          <p:nvPr/>
        </p:nvSpPr>
        <p:spPr>
          <a:xfrm>
            <a:off x="323529" y="3068960"/>
            <a:ext cx="2592287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Бюджетные отчисления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1124744"/>
            <a:ext cx="25922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Предприятия кластера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7864" y="1628800"/>
            <a:ext cx="2592288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устойчивости кластера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2357430"/>
            <a:ext cx="2592287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Возможность совместного использования упаковочных линий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8905" y="1148081"/>
            <a:ext cx="259228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МСП региона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78905" y="1652137"/>
            <a:ext cx="2592288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Возможность размещения заказов на субстанции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00192" y="3064024"/>
            <a:ext cx="2592288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Возможность совместного  использования очистных сооружений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2357430"/>
            <a:ext cx="2592288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Дополнительная сырьевая база по производству субстанций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3071810"/>
            <a:ext cx="2592287" cy="581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Расширение ассортиментной группы кластера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106"/>
          <p:cNvGraphicFramePr>
            <a:graphicFrameLocks noGrp="1"/>
          </p:cNvGraphicFramePr>
          <p:nvPr/>
        </p:nvGraphicFramePr>
        <p:xfrm>
          <a:off x="179388" y="1052513"/>
          <a:ext cx="8882062" cy="5168664"/>
        </p:xfrm>
        <a:graphic>
          <a:graphicData uri="http://schemas.openxmlformats.org/drawingml/2006/table">
            <a:tbl>
              <a:tblPr/>
              <a:tblGrid>
                <a:gridCol w="466725"/>
                <a:gridCol w="6373812"/>
                <a:gridCol w="1177925"/>
                <a:gridCol w="863600"/>
              </a:tblGrid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Социальная эффективность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Охват населения социальными благами за 1 год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 чел. 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40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1.2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Участие населения в мероприятиях проекта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 чел. 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Рабочие места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Новые рабочие места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Ед.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500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2.2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Средняя з/п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38,5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2.3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Годовой ФОТ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231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Бюджетная эффективность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Налоги в консолидированный бюджет области *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314,83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3.2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3.3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Годовой объем выручки *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2512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4.2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Годовой объем прибыли *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641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Рентабельность инвестиций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4.4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Срок окупаемости проекта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Лет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4.5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Объем инвестиций в основной капитал в рамках проекта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6453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8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4.6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Объем инвестиций, осваиваемых на территории области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Млн. руб.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6453</a:t>
                      </a:r>
                    </a:p>
                  </a:txBody>
                  <a:tcPr marL="72000" marR="36000" marT="36005" marB="360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179388" y="6567488"/>
            <a:ext cx="6121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latin typeface="+mn-lt"/>
                <a:cs typeface="+mn-cs"/>
              </a:rPr>
              <a:t>* - после выхода хозяйствующего субъекта на проектную мощность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60408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- при выходе на проектную мощность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127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7686" y="2285992"/>
            <a:ext cx="4487416" cy="24288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/>
                <a:ea typeface="Times New Roman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оздание производства готовых лекарственных средств на территории Белгородской области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6066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1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2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Устройство кластера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3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4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5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Портфель проектов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6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Стратегия расширения кластера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4"/>
          <p:cNvGraphicFramePr>
            <a:graphicFrameLocks/>
          </p:cNvGraphicFramePr>
          <p:nvPr/>
        </p:nvGraphicFramePr>
        <p:xfrm>
          <a:off x="394841" y="987408"/>
          <a:ext cx="8674577" cy="5577950"/>
        </p:xfrm>
        <a:graphic>
          <a:graphicData uri="http://schemas.openxmlformats.org/drawingml/2006/table">
            <a:tbl>
              <a:tblPr/>
              <a:tblGrid>
                <a:gridCol w="1888458"/>
                <a:gridCol w="6786119"/>
              </a:tblGrid>
              <a:tr h="52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Цель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Увеличить объем производства фармацевтической продукции, производимой на территории промышленного парка «Северный», не менее чем до: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- 500 млн. таблеток и 100 млн. капсул в год твердых лекарственных форм;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млн. флаконов в год жидких лекарственных форм (растворы для приема внутрь);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млн. ампул в год инъекционных препаратов в ампулах (1мл, 2 мл, 5 мл и 10 мл).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Способ достижения цели: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завода по производству готовых лекарственных средств на территории промышленного парка «Северный»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4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Завод по производству готовых лекарственных средств на территории промышленного парка «Северный» с ежегодным объемом производства: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твердых лекарственных форм – 500 млн. таблеток и 100 млн. капсул в год;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жидких лекарственных форм (растворы для приема внутрь) – 6 млн. флаконов в год;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инъекционных препаратов в ампулах (1мл, 2 мл, 5 мл и 10 мл) – 20 млн. ампул в год.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лицензии на осуществление производственной деятельности в соответствии с ГОСТ Р 52249-2009;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120 новых рабочих мест.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лицензии на осуществление производственной деятельности в соответствии с ГОСТ Р 52249-2009;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120 новых рабочих мест.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Аптечные сети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медицинские учреждения Белгородской области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других субъектов Российской Федерации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 bwMode="auto">
          <a:xfrm rot="16200000">
            <a:off x="6286512" y="3500437"/>
            <a:ext cx="4357719" cy="6429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6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Сбыт продукции</a:t>
            </a: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5143504" y="4429132"/>
            <a:ext cx="3071834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85720" y="1714488"/>
            <a:ext cx="200026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Поставщики сырья и материалов для субстанций 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85720" y="5143512"/>
            <a:ext cx="200026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Поставщики биоматериала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spcAft>
                <a:spcPts val="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Производственные связи предприятий участников кластера </a:t>
            </a:r>
          </a:p>
          <a:p>
            <a:pPr lvl="0" algn="just">
              <a:spcAft>
                <a:spcPts val="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направления фармацевтики и биотехнологий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786050" y="3786190"/>
            <a:ext cx="2286016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85720" y="3500438"/>
            <a:ext cx="200026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Поставщики штаммов бактерий</a:t>
            </a:r>
          </a:p>
        </p:txBody>
      </p:sp>
      <p:pic>
        <p:nvPicPr>
          <p:cNvPr id="9" name="Picture 13" descr="http://looonger.su/upload/normal/00-00/g0eeqe5oi3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571504" cy="46909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2786050" y="3571876"/>
            <a:ext cx="2286016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 кормовых добавок</a:t>
            </a:r>
          </a:p>
        </p:txBody>
      </p:sp>
      <p:pic>
        <p:nvPicPr>
          <p:cNvPr id="11" name="Picture 9" descr="http://premix1.com/img/logo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14818"/>
            <a:ext cx="714380" cy="341661"/>
          </a:xfrm>
          <a:prstGeom prst="rect">
            <a:avLst/>
          </a:prstGeom>
          <a:noFill/>
        </p:spPr>
      </p:pic>
      <p:pic>
        <p:nvPicPr>
          <p:cNvPr id="12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214818"/>
            <a:ext cx="857256" cy="332667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2786050" y="5357826"/>
            <a:ext cx="2286016" cy="92869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786050" y="5214950"/>
            <a:ext cx="2286016" cy="500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биоудобрений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868" y="5786454"/>
            <a:ext cx="15716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ООО «НПО «Биотехнологии»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2786050" y="2071678"/>
            <a:ext cx="2286016" cy="121444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786050" y="1714488"/>
            <a:ext cx="2286016" cy="64294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 субстанций</a:t>
            </a:r>
          </a:p>
        </p:txBody>
      </p:sp>
      <p:pic>
        <p:nvPicPr>
          <p:cNvPr id="18" name="Picture 3" descr="D:\Работа\Most Marketing\Белгород\Кластеры\ВИЭ\ЛОГО\Таксифол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9" y="2428868"/>
            <a:ext cx="928693" cy="237675"/>
          </a:xfrm>
          <a:prstGeom prst="rect">
            <a:avLst/>
          </a:prstGeom>
          <a:noFill/>
        </p:spPr>
      </p:pic>
      <p:pic>
        <p:nvPicPr>
          <p:cNvPr id="19" name="Picture 15" descr="http://upload.wikimedia.org/wikipedia/commons/thumb/f/f6/%D0%9B%D0%BE%D0%B3%D0%BE_%D0%9F%D0%98%D0%9A-%D0%A4%D0%90%D0%A0%D0%9C%D0%90.jpg/150px-%D0%9B%D0%BE%D0%B3%D0%BE_%D0%9F%D0%98%D0%9A-%D0%A4%D0%90%D0%A0%D0%9C%D0%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2643182"/>
            <a:ext cx="571504" cy="594364"/>
          </a:xfrm>
          <a:prstGeom prst="rect">
            <a:avLst/>
          </a:prstGeom>
          <a:noFill/>
        </p:spPr>
      </p:pic>
      <p:pic>
        <p:nvPicPr>
          <p:cNvPr id="20" name="Picture 23" descr="http://www.polisintez.ru/files/logo_gif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2714620"/>
            <a:ext cx="285752" cy="428627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857620" y="2643182"/>
            <a:ext cx="1214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ООО «</a:t>
            </a:r>
            <a:r>
              <a:rPr lang="ru-RU" sz="1100" i="1" dirty="0" err="1" smtClean="0">
                <a:solidFill>
                  <a:schemeClr val="tx1"/>
                </a:solidFill>
              </a:rPr>
              <a:t>Белфарма</a:t>
            </a:r>
            <a:r>
              <a:rPr lang="ru-RU" sz="1100" i="1" dirty="0" smtClean="0">
                <a:solidFill>
                  <a:schemeClr val="tx1"/>
                </a:solidFill>
              </a:rPr>
              <a:t>»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86116" y="4572008"/>
            <a:ext cx="1428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ЗАО «</a:t>
            </a:r>
            <a:r>
              <a:rPr lang="ru-RU" sz="1100" i="1" dirty="0" err="1" smtClean="0">
                <a:solidFill>
                  <a:schemeClr val="tx1"/>
                </a:solidFill>
              </a:rPr>
              <a:t>Петрохим</a:t>
            </a:r>
            <a:r>
              <a:rPr lang="ru-RU" sz="1100" i="1" dirty="0" smtClean="0">
                <a:solidFill>
                  <a:schemeClr val="tx1"/>
                </a:solidFill>
              </a:rPr>
              <a:t>»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429256" y="2857496"/>
            <a:ext cx="2286016" cy="157163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429256" y="2571744"/>
            <a:ext cx="2286016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  лекарственных средств</a:t>
            </a:r>
          </a:p>
        </p:txBody>
      </p:sp>
      <p:pic>
        <p:nvPicPr>
          <p:cNvPr id="25" name="Picture 7" descr="Эдвансд Трейдинг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8" y="4143380"/>
            <a:ext cx="1609538" cy="214314"/>
          </a:xfrm>
          <a:prstGeom prst="rect">
            <a:avLst/>
          </a:prstGeom>
          <a:noFill/>
        </p:spPr>
      </p:pic>
      <p:pic>
        <p:nvPicPr>
          <p:cNvPr id="26" name="Picture 21" descr="Verophar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48372" y="3752479"/>
            <a:ext cx="1199934" cy="357190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286512" y="3310266"/>
            <a:ext cx="15001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ООО «</a:t>
            </a:r>
            <a:r>
              <a:rPr lang="ru-RU" sz="1100" i="1" dirty="0" err="1" smtClean="0">
                <a:solidFill>
                  <a:schemeClr val="tx1"/>
                </a:solidFill>
              </a:rPr>
              <a:t>Белфарма</a:t>
            </a:r>
            <a:r>
              <a:rPr lang="ru-RU" sz="1100" i="1" dirty="0" smtClean="0">
                <a:solidFill>
                  <a:schemeClr val="tx1"/>
                </a:solidFill>
              </a:rPr>
              <a:t>»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19777" y="3551839"/>
            <a:ext cx="12144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1"/>
                </a:solidFill>
              </a:rPr>
              <a:t>ООО «</a:t>
            </a:r>
            <a:r>
              <a:rPr lang="ru-RU" sz="1100" i="1" dirty="0" err="1" smtClean="0">
                <a:solidFill>
                  <a:schemeClr val="tx1"/>
                </a:solidFill>
              </a:rPr>
              <a:t>Сэлвим</a:t>
            </a:r>
            <a:r>
              <a:rPr lang="ru-RU" sz="1100" i="1" dirty="0" smtClean="0">
                <a:solidFill>
                  <a:schemeClr val="tx1"/>
                </a:solidFill>
              </a:rPr>
              <a:t>»</a:t>
            </a:r>
            <a:endParaRPr lang="ru-RU" sz="1100" i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429256" y="1357298"/>
            <a:ext cx="2286016" cy="114300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5429256" y="1285860"/>
            <a:ext cx="2286016" cy="64294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 ветеринарных препаратов</a:t>
            </a:r>
          </a:p>
        </p:txBody>
      </p:sp>
      <p:pic>
        <p:nvPicPr>
          <p:cNvPr id="32" name="Picture 5" descr="http://www.fvrb11.ru/uploads/posts/2012-02/1328880364_vic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2000240"/>
            <a:ext cx="428628" cy="428628"/>
          </a:xfrm>
          <a:prstGeom prst="rect">
            <a:avLst/>
          </a:prstGeom>
          <a:noFill/>
        </p:spPr>
      </p:pic>
      <p:pic>
        <p:nvPicPr>
          <p:cNvPr id="33" name="Picture 13" descr="http://looonger.su/upload/normal/00-00/g0eeqe5oi3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715016"/>
            <a:ext cx="571504" cy="469091"/>
          </a:xfrm>
          <a:prstGeom prst="rect">
            <a:avLst/>
          </a:prstGeom>
          <a:noFill/>
        </p:spPr>
      </p:pic>
      <p:sp>
        <p:nvSpPr>
          <p:cNvPr id="34" name="Стрелка вправо 33"/>
          <p:cNvSpPr/>
          <p:nvPr/>
        </p:nvSpPr>
        <p:spPr bwMode="auto">
          <a:xfrm>
            <a:off x="5143504" y="5286388"/>
            <a:ext cx="3071834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5" name="Стрелка вправо 34"/>
          <p:cNvSpPr/>
          <p:nvPr/>
        </p:nvSpPr>
        <p:spPr bwMode="auto">
          <a:xfrm>
            <a:off x="2143108" y="5357826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2143108" y="3643314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3533048">
            <a:off x="1839335" y="4463255"/>
            <a:ext cx="1237618" cy="322687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 rot="17542824">
            <a:off x="1786448" y="2826946"/>
            <a:ext cx="1237618" cy="318625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9" name="Стрелка вправо 38"/>
          <p:cNvSpPr/>
          <p:nvPr/>
        </p:nvSpPr>
        <p:spPr bwMode="auto">
          <a:xfrm>
            <a:off x="2143108" y="1928802"/>
            <a:ext cx="57150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5143504" y="2786058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7786710" y="2000240"/>
            <a:ext cx="428628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3" name="Стрелка вправо 42"/>
          <p:cNvSpPr/>
          <p:nvPr/>
        </p:nvSpPr>
        <p:spPr bwMode="auto">
          <a:xfrm>
            <a:off x="7786710" y="2786058"/>
            <a:ext cx="428628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Производственная модель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13</a:t>
            </a:fld>
            <a:endParaRPr lang="ru-RU" sz="1400"/>
          </a:p>
        </p:txBody>
      </p:sp>
      <p:pic>
        <p:nvPicPr>
          <p:cNvPr id="48" name="Picture 2" descr="&amp;Bcy;&amp;iecy;&amp;lcy;&amp;fcy;&amp;acy;&amp;rcy;&amp;mcy;&amp;acy;&amp;kcy;&amp;ocy;&amp;mcy;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942826"/>
            <a:ext cx="642942" cy="5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5" descr="http://upload.wikimedia.org/wikipedia/commons/thumb/f/f6/%D0%9B%D0%BE%D0%B3%D0%BE_%D0%9F%D0%98%D0%9A-%D0%A4%D0%90%D0%A0%D0%9C%D0%90.jpg/150px-%D0%9B%D0%BE%D0%B3%D0%BE_%D0%9F%D0%98%D0%9A-%D0%A4%D0%90%D0%A0%D0%9C%D0%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3191826"/>
            <a:ext cx="571504" cy="59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603448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О проекте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2098221"/>
            <a:ext cx="8358246" cy="1258771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по производству готовых лекарственных средств на территории промышленного парка «Северный» с ежегодным объемом производства: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твердых лекарственных форм – 500 млн. таблеток и 100 млн. капсул в год;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жидких лекарственных форм (растворы для приема внутрь) – 6 млн. флаконов в год;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инъекционных препаратов в ампулах (1мл, 2 мл, 5 мл и 10 мл) – 20 млн. ампул в год.</a:t>
            </a:r>
          </a:p>
        </p:txBody>
      </p:sp>
      <p:sp>
        <p:nvSpPr>
          <p:cNvPr id="5" name="Rectangle 18"/>
          <p:cNvSpPr/>
          <p:nvPr/>
        </p:nvSpPr>
        <p:spPr>
          <a:xfrm>
            <a:off x="361906" y="875906"/>
            <a:ext cx="8424936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объем производства фармацевтической продукции, производимой на территории промышленного парка «Северный», не менее чем до: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- 500 млн. таблеток и 100 млн. капсул в год твердых лекарственных форм;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млн. флаконов в год жидких лекарственных форм (растворы для приема внутрь);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млн. ампул в год инъекционных препаратов в ампулах (1мл, 2 мл, 5 мл и 10 мл).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356992"/>
          <a:ext cx="8329642" cy="2999232"/>
        </p:xfrm>
        <a:graphic>
          <a:graphicData uri="http://schemas.openxmlformats.org/drawingml/2006/table">
            <a:tbl>
              <a:tblPr/>
              <a:tblGrid>
                <a:gridCol w="3406751"/>
                <a:gridCol w="4922891"/>
              </a:tblGrid>
              <a:tr h="2111942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Соглашение о сотрудничестве между департаментом экономического развития области и ООО «ПИК-ФАРМА» от 6 августа 2012 года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Соглашение между Минэкономразвития Российской Федерации и правительством области о предоставлении субсидии из федерального бюджета на реализацию мероприятия «Развитие иных мероприятий по поддержке и развитию малого и среднего предпринимательства» с целью создания промышленного парка «Северный»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Постановление правительства Белгородской области от 20 августа 2012 года №345-пп «Об утверждении комплекса мер по увеличению валового регионального продукта области в 1,5 раза»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354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 проекта: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</a:rPr>
                        <a:t>Руководитель проекта </a:t>
                      </a: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</a:rPr>
                        <a:t>Цыганков Сергей Аркадьевич </a:t>
                      </a: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</a:rPr>
                        <a:t>заместитель генерального директора ООО «ПИК-ФАРМА»</a:t>
                      </a:r>
                      <a:endParaRPr lang="ru-RU" alt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Прогноз затрат на запуск и выручка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Выручка </a:t>
            </a:r>
            <a:r>
              <a:rPr lang="ru-RU" sz="1400" dirty="0">
                <a:solidFill>
                  <a:srgbClr val="000000"/>
                </a:solidFill>
              </a:rPr>
              <a:t>при выходе на полную мощность ~ </a:t>
            </a:r>
            <a:r>
              <a:rPr lang="ru-RU" sz="1400" dirty="0" smtClean="0">
                <a:solidFill>
                  <a:srgbClr val="000000"/>
                </a:solidFill>
              </a:rPr>
              <a:t>260 млн. </a:t>
            </a:r>
            <a:r>
              <a:rPr lang="ru-RU" sz="1400" dirty="0">
                <a:solidFill>
                  <a:srgbClr val="000000"/>
                </a:solidFill>
              </a:rPr>
              <a:t>руб. в год с НДС. </a:t>
            </a:r>
            <a:r>
              <a:rPr lang="ru-RU" sz="1400" dirty="0" smtClean="0">
                <a:solidFill>
                  <a:srgbClr val="000000"/>
                </a:solidFill>
              </a:rPr>
              <a:t>Прогноз на 1-ый </a:t>
            </a:r>
            <a:r>
              <a:rPr lang="ru-RU" sz="1400" dirty="0">
                <a:solidFill>
                  <a:srgbClr val="000000"/>
                </a:solidFill>
              </a:rPr>
              <a:t>год работы ~ 50%  от максимального объема </a:t>
            </a:r>
            <a:r>
              <a:rPr lang="ru-RU" sz="1400" dirty="0" smtClean="0">
                <a:solidFill>
                  <a:srgbClr val="000000"/>
                </a:solidFill>
              </a:rPr>
              <a:t>выпуска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ентабельность </a:t>
            </a:r>
            <a:r>
              <a:rPr lang="ru-RU" sz="1400" dirty="0">
                <a:solidFill>
                  <a:srgbClr val="000000"/>
                </a:solidFill>
              </a:rPr>
              <a:t>по </a:t>
            </a:r>
            <a:r>
              <a:rPr lang="ru-RU" sz="1400" dirty="0" smtClean="0">
                <a:solidFill>
                  <a:srgbClr val="000000"/>
                </a:solidFill>
              </a:rPr>
              <a:t>ЧП -  10 %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Бюджетная эффективность (начислено </a:t>
            </a:r>
            <a:r>
              <a:rPr lang="ru-RU" sz="1400" dirty="0">
                <a:solidFill>
                  <a:srgbClr val="000000"/>
                </a:solidFill>
              </a:rPr>
              <a:t>налогов (</a:t>
            </a:r>
            <a:r>
              <a:rPr lang="ru-RU" sz="1400" dirty="0" smtClean="0">
                <a:solidFill>
                  <a:srgbClr val="000000"/>
                </a:solidFill>
              </a:rPr>
              <a:t>вкл. </a:t>
            </a:r>
            <a:r>
              <a:rPr lang="ru-RU" sz="1400" dirty="0">
                <a:solidFill>
                  <a:srgbClr val="000000"/>
                </a:solidFill>
              </a:rPr>
              <a:t>ЕСН) в </a:t>
            </a:r>
            <a:r>
              <a:rPr lang="ru-RU" sz="1400" dirty="0" smtClean="0">
                <a:solidFill>
                  <a:srgbClr val="000000"/>
                </a:solidFill>
              </a:rPr>
              <a:t>год) – 16,6 млн. </a:t>
            </a:r>
            <a:r>
              <a:rPr lang="ru-RU" sz="1400" dirty="0">
                <a:solidFill>
                  <a:srgbClr val="000000"/>
                </a:solidFill>
              </a:rPr>
              <a:t>руб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071546"/>
          <a:ext cx="807249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</a:rPr>
              <a:t>Структура сбыта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4714884"/>
            <a:ext cx="8248848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объём производства :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твердых лекарственных форм – 500 млн. таблеток и 100 млн. капсул в год;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жидких лекарственных форм (растворы для приема внутрь) – 6 млн. флаконов в год;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инъекционных препаратов в ампулах (1мл, 2 мл, 5 мл и 10 мл) – 20 млн. ампул в год.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потребители :аптечные сети и лечебные учреждения Белгородской области и других субъектов РФ.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endParaRPr lang="ru-RU" alt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857224" y="928670"/>
          <a:ext cx="7429552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14"/>
          <p:cNvGraphicFramePr>
            <a:graphicFrameLocks noGrp="1"/>
          </p:cNvGraphicFramePr>
          <p:nvPr/>
        </p:nvGraphicFramePr>
        <p:xfrm>
          <a:off x="179388" y="1090613"/>
          <a:ext cx="8856662" cy="5172085"/>
        </p:xfrm>
        <a:graphic>
          <a:graphicData uri="http://schemas.openxmlformats.org/drawingml/2006/table">
            <a:tbl>
              <a:tblPr/>
              <a:tblGrid>
                <a:gridCol w="466725"/>
                <a:gridCol w="6373812"/>
                <a:gridCol w="1177925"/>
                <a:gridCol w="8382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Социальная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чел.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Новые рабочие места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Ед.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з/п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26,5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Месячный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38,16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бюджетных источников в проекте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8,4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расчете на 1 работника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0,138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16,67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бюджетных инвестиций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3.1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выручки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260,0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3.2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прибыли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Рентабельность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3.4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 в рамках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750,00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60408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- при выходе на проектную мощность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2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4427984" y="3098848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429124" y="1714488"/>
            <a:ext cx="4487416" cy="1357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Строительство производственного комплекса «Вик здоровье животных» на территории Белгородской области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1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2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Устройство кластера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3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4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5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1472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Портфель проектов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Стратегия расширения кластера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7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4"/>
          <p:cNvGraphicFramePr>
            <a:graphicFrameLocks/>
          </p:cNvGraphicFramePr>
          <p:nvPr/>
        </p:nvGraphicFramePr>
        <p:xfrm>
          <a:off x="394841" y="987408"/>
          <a:ext cx="8674577" cy="4111160"/>
        </p:xfrm>
        <a:graphic>
          <a:graphicData uri="http://schemas.openxmlformats.org/drawingml/2006/table">
            <a:tbl>
              <a:tblPr/>
              <a:tblGrid>
                <a:gridCol w="1888458"/>
                <a:gridCol w="6786119"/>
              </a:tblGrid>
              <a:tr h="52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Цель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Организовать выпуск ветеринарных препаратов по стандартам 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GMP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 объеме не менее 1000 куб. м оральных растворов и 1000 тонн оральных порошков в год на территории Белгородской области (п. Северный) к 3 кварталу 2014 года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Способ достижения цели: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завода по производству ветеринарных препаратов на территории промышленного парка «Северный»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4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комплекс «ВИК-здоровье животных» по выпуску ветеринарных препаратов по стандартам </a:t>
                      </a:r>
                      <a:r>
                        <a:rPr lang="en-US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GMP</a:t>
                      </a:r>
                      <a:r>
                        <a:rPr lang="ru-RU" sz="13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проектной мощностью не менее 1000 куб. м оральных растворов и 1000 тонн оральных порошков в год на территории п. Северный Белгородской области</a:t>
                      </a:r>
                      <a:endParaRPr lang="ru-RU" sz="135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лицензии на осуществление производственной деятельности в соответствии с ГОСТ Р 52249-2009;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111 новых рабочих мест.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Крупные агрохолдинги Белгородской области, субъектов РФ и стран ближнего и дальнего зарубежья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55182" y="98217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О проекте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2098221"/>
            <a:ext cx="8358246" cy="1258771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defTabSz="914400" eaLnBrk="1" hangingPunct="1">
              <a:tabLst>
                <a:tab pos="179388" algn="l"/>
                <a:tab pos="630238" algn="l"/>
              </a:tabLst>
            </a:pP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351631" y="933687"/>
            <a:ext cx="8319298" cy="984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Увеличить объем производства 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ветеринарной 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продукции, производимой на территории промышленного парка «Северный», не менее чем до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Franklin Gothic Book" pitchFamily="34" charset="0"/>
                <a:cs typeface="Arial" charset="0"/>
              </a:rPr>
              <a:t>менее 1000 куб. м оральных растворов и 1000 тонн оральных порошков в год на территории п. Северный Белгородской области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13267"/>
              </p:ext>
            </p:extLst>
          </p:nvPr>
        </p:nvGraphicFramePr>
        <p:xfrm>
          <a:off x="457200" y="3356992"/>
          <a:ext cx="8329642" cy="2733734"/>
        </p:xfrm>
        <a:graphic>
          <a:graphicData uri="http://schemas.openxmlformats.org/drawingml/2006/table">
            <a:tbl>
              <a:tblPr/>
              <a:tblGrid>
                <a:gridCol w="3406751"/>
                <a:gridCol w="4922891"/>
              </a:tblGrid>
              <a:tr h="2111942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buFont typeface="Arial" panose="020B0604020202020204" pitchFamily="34" charset="0"/>
                        <a:buNone/>
                      </a:pPr>
                      <a:r>
                        <a:rPr lang="ru-RU" altLang="ru-RU" sz="1200" dirty="0" smtClean="0">
                          <a:latin typeface="Franklin Gothic Book" pitchFamily="34" charset="0"/>
                        </a:rPr>
                        <a:t>Земельный участок и инфраструктура промышленного парка «Северный».</a:t>
                      </a:r>
                      <a:r>
                        <a:rPr lang="ru-RU" altLang="ru-RU" sz="1400" dirty="0" smtClean="0">
                          <a:latin typeface="Franklin Gothic Book" pitchFamily="34" charset="0"/>
                        </a:rPr>
                        <a:t>   </a:t>
                      </a:r>
                      <a:r>
                        <a:rPr lang="ru-RU" altLang="ru-RU" sz="1200" dirty="0" smtClean="0">
                          <a:latin typeface="Franklin Gothic Book" pitchFamily="34" charset="0"/>
                        </a:rPr>
                        <a:t>Постановление Правительства Белгородской области от 23.07.12 г.  №316-пп «О внесении изменений в постановление правительства области от 20.10.08 г. №250-пп «О мерах по финансовой поддержке малого и среднего предпринимательства области».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354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 проекта: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</a:rPr>
                        <a:t>Руководитель проекта </a:t>
                      </a: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</a:rPr>
                        <a:t>Подгорнов</a:t>
                      </a:r>
                      <a:r>
                        <a:rPr lang="ru-RU" altLang="ru-RU" sz="1200" b="0" baseline="0" dirty="0" smtClean="0">
                          <a:solidFill>
                            <a:schemeClr val="tx1"/>
                          </a:solidFill>
                        </a:rPr>
                        <a:t> Петр Александрович</a:t>
                      </a:r>
                      <a:endParaRPr lang="ru-RU" altLang="ru-RU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chemeClr val="tx1"/>
                          </a:solidFill>
                        </a:rPr>
                        <a:t> директора ООО «НПФ-ВИК»</a:t>
                      </a:r>
                      <a:endParaRPr lang="ru-RU" alt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7994" y="2055096"/>
            <a:ext cx="834534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2DA2BF"/>
              </a:buClr>
              <a:buSzPct val="70000"/>
              <a:defRPr/>
            </a:pPr>
            <a:r>
              <a:rPr lang="ru-RU" sz="1400" i="1" dirty="0">
                <a:solidFill>
                  <a:schemeClr val="tx1"/>
                </a:solidFill>
                <a:cs typeface="Arial" charset="0"/>
              </a:rPr>
              <a:t>В структуру комплекса входит: </a:t>
            </a:r>
            <a:r>
              <a:rPr lang="ru-RU" sz="1400" i="1" dirty="0" smtClean="0">
                <a:solidFill>
                  <a:schemeClr val="tx1"/>
                </a:solidFill>
                <a:cs typeface="Arial" charset="0"/>
              </a:rPr>
              <a:t>участок </a:t>
            </a:r>
            <a:r>
              <a:rPr lang="ru-RU" sz="1400" i="1" dirty="0">
                <a:solidFill>
                  <a:schemeClr val="tx1"/>
                </a:solidFill>
                <a:cs typeface="Arial" charset="0"/>
              </a:rPr>
              <a:t>оральных </a:t>
            </a:r>
            <a:r>
              <a:rPr lang="ru-RU" sz="1400" i="1" dirty="0" smtClean="0">
                <a:solidFill>
                  <a:schemeClr val="tx1"/>
                </a:solidFill>
                <a:cs typeface="Arial" charset="0"/>
              </a:rPr>
              <a:t>растворов; участок </a:t>
            </a:r>
            <a:r>
              <a:rPr lang="ru-RU" sz="1400" i="1" dirty="0">
                <a:solidFill>
                  <a:schemeClr val="tx1"/>
                </a:solidFill>
                <a:cs typeface="Arial" charset="0"/>
              </a:rPr>
              <a:t>порошковых форм; </a:t>
            </a:r>
            <a:r>
              <a:rPr lang="ru-RU" sz="1400" i="1" dirty="0" smtClean="0">
                <a:solidFill>
                  <a:schemeClr val="tx1"/>
                </a:solidFill>
                <a:cs typeface="Arial" charset="0"/>
              </a:rPr>
              <a:t>участок </a:t>
            </a:r>
            <a:r>
              <a:rPr lang="ru-RU" sz="1400" i="1" dirty="0">
                <a:solidFill>
                  <a:schemeClr val="tx1"/>
                </a:solidFill>
                <a:cs typeface="Arial" charset="0"/>
              </a:rPr>
              <a:t>инъекционных </a:t>
            </a:r>
            <a:r>
              <a:rPr lang="ru-RU" sz="1400" i="1" dirty="0" smtClean="0">
                <a:solidFill>
                  <a:schemeClr val="tx1"/>
                </a:solidFill>
                <a:cs typeface="Arial" charset="0"/>
              </a:rPr>
              <a:t>растворов; производственный </a:t>
            </a:r>
            <a:r>
              <a:rPr lang="ru-RU" sz="1400" i="1" dirty="0">
                <a:solidFill>
                  <a:schemeClr val="tx1"/>
                </a:solidFill>
                <a:cs typeface="Arial" charset="0"/>
              </a:rPr>
              <a:t>сектор по выпуску ИФА тест систем для экспресс диагностики вирусных и бактериальных болезней птиц и свиней. </a:t>
            </a:r>
          </a:p>
          <a:p>
            <a:pPr>
              <a:spcBef>
                <a:spcPct val="20000"/>
              </a:spcBef>
              <a:buClr>
                <a:srgbClr val="2DA2BF"/>
              </a:buClr>
              <a:buSzPct val="70000"/>
              <a:defRPr/>
            </a:pPr>
            <a:r>
              <a:rPr lang="ru-RU" sz="1400" i="1" dirty="0">
                <a:solidFill>
                  <a:schemeClr val="tx1"/>
                </a:solidFill>
                <a:cs typeface="Arial" charset="0"/>
              </a:rPr>
              <a:t>Общий ассортимент планируемой к выпуску продукции: 79 наименований</a:t>
            </a:r>
          </a:p>
        </p:txBody>
      </p:sp>
    </p:spTree>
    <p:extLst>
      <p:ext uri="{BB962C8B-B14F-4D97-AF65-F5344CB8AC3E}">
        <p14:creationId xmlns:p14="http://schemas.microsoft.com/office/powerpoint/2010/main" val="35824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Финансирование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Общая сумма инвестиций ~ 750,00 млн. руб., в </a:t>
            </a:r>
            <a:r>
              <a:rPr lang="ru-RU" sz="1400" dirty="0" err="1" smtClean="0">
                <a:solidFill>
                  <a:srgbClr val="000000"/>
                </a:solidFill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</a:rPr>
              <a:t>. ~ 316,59 млн. руб. – оборудование, ~ 355,9 млн. руб. – СМР. </a:t>
            </a: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Предполагаемые сроки начала финансирования проекта - 3-й кв. 2012г.</a:t>
            </a: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Срок финансирования – </a:t>
            </a:r>
            <a:r>
              <a:rPr lang="ru-RU" sz="1400" dirty="0">
                <a:solidFill>
                  <a:srgbClr val="000000"/>
                </a:solidFill>
              </a:rPr>
              <a:t>4</a:t>
            </a:r>
            <a:r>
              <a:rPr lang="ru-RU" sz="1400" dirty="0" smtClean="0">
                <a:solidFill>
                  <a:srgbClr val="000000"/>
                </a:solidFill>
              </a:rPr>
              <a:t> года 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563905" y="1093192"/>
          <a:ext cx="8064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</a:rPr>
              <a:t>Структура сбыта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3643314"/>
            <a:ext cx="8248848" cy="2233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Планируемый объём производства :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твердых лекарственных форм – 500 млн. таблеток и 100 млн. капсул в год;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жидких лекарственных форм (растворы для приема внутрь) – 6 млн. флаконов в год;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инъекционных препаратов в ампулах (1мл, 2 мл, 5 мл и 10 мл) – 20 млн. ампул в год.</a:t>
            </a: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endParaRPr lang="ru-RU" alt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hangingPunct="1">
              <a:tabLst>
                <a:tab pos="179388" algn="l"/>
                <a:tab pos="630238" algn="l"/>
              </a:tabLst>
            </a:pP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потребители :аптечные сети и лечебные учреждения Белгородской области и других субъектов РФ.</a:t>
            </a: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endParaRPr lang="ru-RU" alt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1" hangingPunct="1">
              <a:buFontTx/>
              <a:buChar char="-"/>
              <a:tabLst>
                <a:tab pos="179388" algn="l"/>
                <a:tab pos="630238" algn="l"/>
              </a:tabLst>
            </a:pPr>
            <a:endParaRPr lang="ru-RU" altLang="ru-RU" sz="14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58391256"/>
              </p:ext>
            </p:extLst>
          </p:nvPr>
        </p:nvGraphicFramePr>
        <p:xfrm>
          <a:off x="857224" y="928670"/>
          <a:ext cx="742955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728773"/>
              </p:ext>
            </p:extLst>
          </p:nvPr>
        </p:nvGraphicFramePr>
        <p:xfrm>
          <a:off x="179388" y="1090613"/>
          <a:ext cx="8856662" cy="5172085"/>
        </p:xfrm>
        <a:graphic>
          <a:graphicData uri="http://schemas.openxmlformats.org/drawingml/2006/table">
            <a:tbl>
              <a:tblPr/>
              <a:tblGrid>
                <a:gridCol w="466725"/>
                <a:gridCol w="6373812"/>
                <a:gridCol w="1177925"/>
                <a:gridCol w="8382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Социальная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чел.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Новые рабочие места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Ед.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з/п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35,0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Месячный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48,0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бюджетных источников в проекте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расчете на 1 работника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бюджетных инвестиций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3.1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выручки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188,0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3.2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прибыли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23,0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Рентабельность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3.4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 в рамках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113,00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60408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- при выходе на проектную мощность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mtClean="0"/>
              <a:pPr/>
              <a:t>139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1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 стрелкой 1"/>
          <p:cNvCxnSpPr/>
          <p:nvPr/>
        </p:nvCxnSpPr>
        <p:spPr>
          <a:xfrm flipH="1">
            <a:off x="6572264" y="2571744"/>
            <a:ext cx="113337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71802" y="1643050"/>
            <a:ext cx="2000264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Федеральные торговые компании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2214554"/>
            <a:ext cx="192882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Производители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фармпрепаратов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Сэлвим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»,ООО «Пик-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Фарма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Лек»,ЗАО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Владимива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15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млн.таблеток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786322"/>
            <a:ext cx="1857388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Поставщики и производители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фарм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сырья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Полисинтез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»,ООО «Пик-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Фарма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Хим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200 тонн субстанций в год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7511" y="3371081"/>
            <a:ext cx="121444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ЦДКИ НИУ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БелГУ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0991" y="2346418"/>
            <a:ext cx="121444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ВУЗы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БГТУ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им.В.Г.Шухова,БелГСХА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им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В.Я.Горина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143116"/>
            <a:ext cx="4929222" cy="200026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2071678"/>
            <a:ext cx="1349392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Выпуск специалистов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9739" y="3438537"/>
            <a:ext cx="1944216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Разработки новых препаратов, нового оборудования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214414" y="2428868"/>
            <a:ext cx="571504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00430" y="4935692"/>
            <a:ext cx="1857388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Поставщики отходов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-промышленного комплекса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ЗАО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Приосколье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»,ЗАО «Агро-Белогорье»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2132" y="4957716"/>
            <a:ext cx="1857388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Поставщики инфраструктурных услуг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3357562"/>
            <a:ext cx="1928826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Производители ветеринарных препаратов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«НПФ-ВИК»,ООО «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Белфармаком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200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куб.м</a:t>
            </a: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растворов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2214554"/>
            <a:ext cx="1928826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Производители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биоудобрений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ООО НТЦ «БИО», НПО «Биотехнологии»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Более 1000 тонн</a:t>
            </a:r>
            <a:endParaRPr lang="ru-RU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572264" y="3214686"/>
            <a:ext cx="113337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-143702" y="3786190"/>
            <a:ext cx="2715438" cy="7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1214414" y="5143512"/>
            <a:ext cx="214282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214414" y="3714752"/>
            <a:ext cx="571504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260167" y="3023268"/>
            <a:ext cx="2286016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Поставки готовых премиксов и выращенных штаммов бактерий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3714744" y="2714620"/>
            <a:ext cx="714380" cy="6429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9843" y="1967203"/>
            <a:ext cx="1000100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Поставки субстанций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4314" y="3286124"/>
            <a:ext cx="1000100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Поставки штаммов бактерий</a:t>
            </a:r>
          </a:p>
        </p:txBody>
      </p:sp>
      <p:cxnSp>
        <p:nvCxnSpPr>
          <p:cNvPr id="29" name="Прямая со стрелкой 28"/>
          <p:cNvCxnSpPr>
            <a:stCxn id="13" idx="0"/>
          </p:cNvCxnSpPr>
          <p:nvPr/>
        </p:nvCxnSpPr>
        <p:spPr>
          <a:xfrm flipV="1">
            <a:off x="6500826" y="4315568"/>
            <a:ext cx="794" cy="6421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29388" y="4143380"/>
            <a:ext cx="2714612" cy="55399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услуг обслуживания оборудования, производства, мед. обслуживания и других услуг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 flipH="1" flipV="1">
            <a:off x="3965571" y="2035165"/>
            <a:ext cx="214314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464711" y="4036223"/>
            <a:ext cx="1500198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036215" y="2893215"/>
            <a:ext cx="571504" cy="2143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28794" y="4143380"/>
            <a:ext cx="2428892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Поставки отходов растениеводства для производства </a:t>
            </a:r>
            <a:r>
              <a:rPr lang="ru-RU" sz="1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биогумуса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Предлагаемая схема Биофармацевтического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1556792"/>
            <a:ext cx="2071702" cy="3720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Федеральные аптечные сети, региональные аптечные сети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>
            <a:stCxn id="3" idx="3"/>
          </p:cNvCxnSpPr>
          <p:nvPr/>
        </p:nvCxnSpPr>
        <p:spPr>
          <a:xfrm>
            <a:off x="5072066" y="1843105"/>
            <a:ext cx="285752" cy="17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071934" y="1412776"/>
            <a:ext cx="0" cy="230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071802" y="1071546"/>
            <a:ext cx="2000264" cy="4176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Р</a:t>
            </a:r>
            <a:r>
              <a:rPr lang="ru-RU" sz="1100" dirty="0" err="1">
                <a:solidFill>
                  <a:schemeClr val="tx1"/>
                </a:solidFill>
              </a:rPr>
              <a:t>Р</a:t>
            </a:r>
            <a:r>
              <a:rPr lang="ru-RU" sz="1100" dirty="0" err="1" smtClean="0">
                <a:solidFill>
                  <a:schemeClr val="tx1"/>
                </a:solidFill>
              </a:rPr>
              <a:t>егиональные</a:t>
            </a:r>
            <a:r>
              <a:rPr lang="ru-RU" sz="1100" dirty="0" smtClean="0">
                <a:solidFill>
                  <a:schemeClr val="tx1"/>
                </a:solidFill>
              </a:rPr>
              <a:t> торговые компании, филиалы</a:t>
            </a:r>
            <a:endParaRPr lang="ru-RU" sz="11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72132" y="1037368"/>
            <a:ext cx="1417360" cy="3412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Розничные аптеки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705634" y="884340"/>
            <a:ext cx="1266323" cy="6048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 smtClean="0"/>
              <a:t>С</a:t>
            </a:r>
            <a:r>
              <a:rPr lang="ru-RU" sz="1100" dirty="0" err="1" smtClean="0">
                <a:solidFill>
                  <a:schemeClr val="tx1"/>
                </a:solidFill>
              </a:rPr>
              <a:t>Стационарные</a:t>
            </a:r>
            <a:r>
              <a:rPr lang="ru-RU" sz="1100" dirty="0" smtClean="0">
                <a:solidFill>
                  <a:schemeClr val="tx1"/>
                </a:solidFill>
              </a:rPr>
              <a:t> и амбулаторные больные, другое</a:t>
            </a:r>
            <a:endParaRPr lang="ru-RU" sz="11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072066" y="1268760"/>
            <a:ext cx="5000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6179739" y="1395294"/>
            <a:ext cx="0" cy="161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996954" y="1268760"/>
            <a:ext cx="7086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5" name="Номер слайда 6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4427984" y="2741658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7686" y="2285992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Строительство завода кормов для ценных пород рыб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проекте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2143116"/>
            <a:ext cx="8358246" cy="1800200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Предпосылки </a:t>
            </a:r>
            <a:r>
              <a:rPr lang="ru-RU" sz="1400" b="1" dirty="0">
                <a:solidFill>
                  <a:schemeClr val="tx1"/>
                </a:solidFill>
                <a:cs typeface="Arial Unicode MS" pitchFamily="32" charset="0"/>
              </a:rPr>
              <a:t>к реализации </a:t>
            </a: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проекта: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pitchFamily="32" charset="0"/>
            </a:endParaRP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Принятие программы развития </a:t>
            </a:r>
            <a:r>
              <a:rPr lang="ru-RU" sz="1400" dirty="0" err="1" smtClean="0">
                <a:solidFill>
                  <a:schemeClr val="tx1"/>
                </a:solidFill>
              </a:rPr>
              <a:t>аквакультуры</a:t>
            </a:r>
            <a:r>
              <a:rPr lang="ru-RU" sz="1400" dirty="0" smtClean="0">
                <a:solidFill>
                  <a:schemeClr val="tx1"/>
                </a:solidFill>
              </a:rPr>
              <a:t> на территории Белгородской области</a:t>
            </a: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В структуре себестоимости продукции рыболовства удельный вес кормов занимает около 85%. Рыбные корма в области не производятся</a:t>
            </a: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Наличие 80% сырья на территории Белгородской области</a:t>
            </a:r>
          </a:p>
          <a:p>
            <a:pPr marL="285750" indent="-285750">
              <a:spcAft>
                <a:spcPts val="600"/>
              </a:spcAft>
              <a:buClr>
                <a:srgbClr val="225686"/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В последние годы происходит постоянный рост производства </a:t>
            </a:r>
            <a:r>
              <a:rPr lang="ru-RU" sz="1400" dirty="0" err="1" smtClean="0">
                <a:solidFill>
                  <a:schemeClr val="tx1"/>
                </a:solidFill>
              </a:rPr>
              <a:t>аквакультуры</a:t>
            </a:r>
            <a:r>
              <a:rPr lang="ru-RU" sz="1400" dirty="0" smtClean="0">
                <a:solidFill>
                  <a:schemeClr val="tx1"/>
                </a:solidFill>
              </a:rPr>
              <a:t>, а соответственно и потребления кормов.</a:t>
            </a:r>
            <a:endParaRPr lang="ru-RU" sz="1400" dirty="0" smtClean="0">
              <a:solidFill>
                <a:schemeClr val="tx1"/>
              </a:solidFill>
              <a:cs typeface="Arial Unicode MS" pitchFamily="32" charset="0"/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428596" y="928670"/>
            <a:ext cx="842493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 defTabSz="914400" eaLnBrk="1" hangingPunct="1"/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К 201</a:t>
            </a: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 году организовать производство кормов для ценных пород рыб производительностью 50 тыс. тонн в год на территории </a:t>
            </a:r>
            <a:r>
              <a:rPr lang="ru-RU" sz="1600" dirty="0" err="1" smtClean="0">
                <a:solidFill>
                  <a:schemeClr val="tx1"/>
                </a:solidFill>
                <a:cs typeface="Arial" charset="0"/>
              </a:rPr>
              <a:t>Шебекинского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 района Белгородской области</a:t>
            </a:r>
          </a:p>
          <a:p>
            <a:pPr algn="just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Проект одобрен и утвержден Правительством Белгородской области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4143380"/>
          <a:ext cx="8329642" cy="1493520"/>
        </p:xfrm>
        <a:graphic>
          <a:graphicData uri="http://schemas.openxmlformats.org/drawingml/2006/table">
            <a:tbl>
              <a:tblPr/>
              <a:tblGrid>
                <a:gridCol w="3406751"/>
                <a:gridCol w="4922891"/>
              </a:tblGrid>
              <a:tr h="520161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разработан в рамках долгосрочной программы «Развитие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аквакультуры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ценных пород рыб и других гидробионтов Белгородской области на 2013-2015 годы и на период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26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 проекта: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Лиман Сергей Алексеевич -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директор ООО «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Агроакадемия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8-910-736-38-42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3539428"/>
              </p:ext>
            </p:extLst>
          </p:nvPr>
        </p:nvGraphicFramePr>
        <p:xfrm>
          <a:off x="394841" y="987408"/>
          <a:ext cx="8674577" cy="4937870"/>
        </p:xfrm>
        <a:graphic>
          <a:graphicData uri="http://schemas.openxmlformats.org/drawingml/2006/table">
            <a:tbl>
              <a:tblPr/>
              <a:tblGrid>
                <a:gridCol w="1888458"/>
                <a:gridCol w="6786119"/>
              </a:tblGrid>
              <a:tr h="52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Цель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 201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году организовать производство кормов для ценных пород рыб производительностью 50 тыс. тонн в год на территории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Шебекинского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района Белгородской области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Способ достижения цели: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Строительство завода по производству кормов для ценных пород рыб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Завод по производству кормов для ценных пород рыб проектной мощностью не менее 50 тыс. тонн в год на территории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Шебекинского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района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Наличие: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секция приема и дозирования – производительностью 40 тонн/час;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секция дробления и смешивания – крупность помола 0,1 мм и  доза смешивания   500 кг;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система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микродозирования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– минимальная масса взвешивания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гр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/доза; 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секция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экструдирования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и напыления – производительность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 тонн/час, возможность производства гранул от 1 до 15 мм, с вводом трех видов жира до 30 % в гранулу;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секция готовой продукции – производительность до 10 тонн/час;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площадь производственных площадей – до 1500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м;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диетолог обучен составлению рецептов по кормам для рыб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Предприятия по выращиванию ценных пород рыб Белгородской, Ленинградской, Архангельской, Астраханской областей, Краснодарского края, Карелии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Финансирование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Общая сумма инвестиций ~ 260,04 млн. руб., в </a:t>
            </a:r>
            <a:r>
              <a:rPr lang="ru-RU" sz="1400" dirty="0" err="1" smtClean="0">
                <a:solidFill>
                  <a:srgbClr val="000000"/>
                </a:solidFill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</a:rPr>
              <a:t>. ~ 225,0 млн. руб. – оборудование, ~ 26,42 млн. руб. – СМР. 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Предполагаемые сроки начала финансирования проекта - 3-й кв. 2014г.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Срок финансирования – 2,5 года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0351905"/>
              </p:ext>
            </p:extLst>
          </p:nvPr>
        </p:nvGraphicFramePr>
        <p:xfrm>
          <a:off x="563905" y="1093192"/>
          <a:ext cx="8064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500002" y="1500174"/>
            <a:ext cx="8501154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Заключен долгосрочный договор с администрацией г. Шебекино на аренду земельного участка площадью 40000   кв.м. под строительство цеха.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Заключен договор на поставку и монтаж импортного оборудования.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Выполнен инжиниринговый проект фирмой поставщиком оборудования.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Проведены инженерно-геологические изыскания на участке проектируемого строительства.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Заключен договор на выполнение проектной и рабочей документации.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Ведутся переговоры с подрядчиками на выполнение строительных работ.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Ведутся переговоры с поставщиками отечественного оборудования.</a:t>
            </a:r>
          </a:p>
          <a:p>
            <a:pPr marL="0" marR="0" indent="0" algn="just" latinLnBrk="0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Данный проект одобрен малым правительством при губернаторе Белгородской области, утвержден протокол поручений для администрации по вопросам содействия в реализации данного проекта.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Выполненные этапы для реализации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Текущее состояние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Прогноз затрат на запуск и выручка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Выручка </a:t>
            </a:r>
            <a:r>
              <a:rPr lang="ru-RU" sz="1400" dirty="0">
                <a:solidFill>
                  <a:srgbClr val="000000"/>
                </a:solidFill>
              </a:rPr>
              <a:t>при выходе на полную мощность ~ </a:t>
            </a:r>
            <a:r>
              <a:rPr lang="ru-RU" sz="1400" dirty="0" smtClean="0">
                <a:solidFill>
                  <a:srgbClr val="000000"/>
                </a:solidFill>
              </a:rPr>
              <a:t>2,4 </a:t>
            </a:r>
            <a:r>
              <a:rPr lang="ru-RU" sz="1400" dirty="0">
                <a:solidFill>
                  <a:srgbClr val="000000"/>
                </a:solidFill>
              </a:rPr>
              <a:t>млрд. руб. в год с НДС. </a:t>
            </a:r>
            <a:r>
              <a:rPr lang="ru-RU" sz="1400" dirty="0" smtClean="0">
                <a:solidFill>
                  <a:srgbClr val="000000"/>
                </a:solidFill>
              </a:rPr>
              <a:t>Прогноз на 1-ый </a:t>
            </a:r>
            <a:r>
              <a:rPr lang="ru-RU" sz="1400" dirty="0">
                <a:solidFill>
                  <a:srgbClr val="000000"/>
                </a:solidFill>
              </a:rPr>
              <a:t>год работы ~ 50%  от максимального объема </a:t>
            </a:r>
            <a:r>
              <a:rPr lang="ru-RU" sz="1400" dirty="0" smtClean="0">
                <a:solidFill>
                  <a:srgbClr val="000000"/>
                </a:solidFill>
              </a:rPr>
              <a:t>выпуска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ентабельность </a:t>
            </a:r>
            <a:r>
              <a:rPr lang="ru-RU" sz="1400" dirty="0">
                <a:solidFill>
                  <a:srgbClr val="000000"/>
                </a:solidFill>
              </a:rPr>
              <a:t>по </a:t>
            </a:r>
            <a:r>
              <a:rPr lang="ru-RU" sz="1400" dirty="0" smtClean="0">
                <a:solidFill>
                  <a:srgbClr val="000000"/>
                </a:solidFill>
              </a:rPr>
              <a:t>ЧП -  8 %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Бюджетная эффективность (начислено </a:t>
            </a:r>
            <a:r>
              <a:rPr lang="ru-RU" sz="1400" dirty="0">
                <a:solidFill>
                  <a:srgbClr val="000000"/>
                </a:solidFill>
              </a:rPr>
              <a:t>налогов (</a:t>
            </a:r>
            <a:r>
              <a:rPr lang="ru-RU" sz="1400" dirty="0" smtClean="0">
                <a:solidFill>
                  <a:srgbClr val="000000"/>
                </a:solidFill>
              </a:rPr>
              <a:t>вкл. </a:t>
            </a:r>
            <a:r>
              <a:rPr lang="ru-RU" sz="1400" dirty="0">
                <a:solidFill>
                  <a:srgbClr val="000000"/>
                </a:solidFill>
              </a:rPr>
              <a:t>ЕСН) в </a:t>
            </a:r>
            <a:r>
              <a:rPr lang="ru-RU" sz="1400" dirty="0" smtClean="0">
                <a:solidFill>
                  <a:srgbClr val="000000"/>
                </a:solidFill>
              </a:rPr>
              <a:t>год) – 24,7 млн. </a:t>
            </a:r>
            <a:r>
              <a:rPr lang="ru-RU" sz="1400" dirty="0">
                <a:solidFill>
                  <a:srgbClr val="000000"/>
                </a:solidFill>
              </a:rPr>
              <a:t>руб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071546"/>
          <a:ext cx="807249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</a:rPr>
              <a:t>Структура сбыта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1472" y="3643314"/>
            <a:ext cx="8248848" cy="2643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Планируемый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объем производства 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– 50  тыс. тонн готовых кормов для ценных пород рыб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Сбыт продукции: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Объем производства товарной рыбы ценных пород и соответственно потребление в Белгородской области к 2020 году увеличится в 10  раз. 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Калининградская область: к концу 2014 г. планируется увеличить объем производства форели  на 15 тыс. тонн.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Мурманская область к 2015 г. увеличит производство рыбы в 1,5 раза - до 25 тыс. тонн.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Краснодарский край: создаются новые хозяйства по выращиванию форели - в Апшеронском районе мощностью производства форелевого мяса до 100 тонн и в Лабинском  районе  до 100 тонн. 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Томская область: первый в России </a:t>
            </a:r>
            <a:r>
              <a:rPr lang="ru-RU" sz="1400" dirty="0" err="1" smtClean="0">
                <a:solidFill>
                  <a:schemeClr val="tx1"/>
                </a:solidFill>
              </a:rPr>
              <a:t>аквабиоцентр</a:t>
            </a:r>
            <a:r>
              <a:rPr lang="ru-RU" sz="1400" dirty="0" smtClean="0">
                <a:solidFill>
                  <a:schemeClr val="tx1"/>
                </a:solidFill>
              </a:rPr>
              <a:t>  для воспроизводства ценных рыб. Начало строительства 2015 г.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9481800"/>
              </p:ext>
            </p:extLst>
          </p:nvPr>
        </p:nvGraphicFramePr>
        <p:xfrm>
          <a:off x="857224" y="928670"/>
          <a:ext cx="742955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14"/>
          <p:cNvGraphicFramePr>
            <a:graphicFrameLocks noGrp="1"/>
          </p:cNvGraphicFramePr>
          <p:nvPr/>
        </p:nvGraphicFramePr>
        <p:xfrm>
          <a:off x="179388" y="1090613"/>
          <a:ext cx="8856662" cy="5172085"/>
        </p:xfrm>
        <a:graphic>
          <a:graphicData uri="http://schemas.openxmlformats.org/drawingml/2006/table">
            <a:tbl>
              <a:tblPr/>
              <a:tblGrid>
                <a:gridCol w="466725"/>
                <a:gridCol w="6373812"/>
                <a:gridCol w="1177925"/>
                <a:gridCol w="8382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Социальная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чел.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Новые рабочие места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Ед.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з/п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Месячный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1,3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15,6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бюджетных источников в проекте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148,4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расчете на 1 работника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0,47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24,67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бюджетных инвестиций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3.1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выручки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2 400,0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3.2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прибыли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129,2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Рентабельность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3.4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3,5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 в рамках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260,04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660408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- при выходе на проектную мощность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4428016" y="335756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5976" y="2257420"/>
            <a:ext cx="464518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завода по производству ветеринарных препаратов и кормовых добавок на территории промышленного парка «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Северный»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148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763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5976" y="1988840"/>
            <a:ext cx="464518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149</a:t>
            </a:fld>
            <a:endParaRPr lang="ru-RU" sz="1400"/>
          </a:p>
        </p:txBody>
      </p:sp>
      <p:graphicFrame>
        <p:nvGraphicFramePr>
          <p:cNvPr id="31" name="Group 24"/>
          <p:cNvGraphicFramePr>
            <a:graphicFrameLocks/>
          </p:cNvGraphicFramePr>
          <p:nvPr>
            <p:extLst/>
          </p:nvPr>
        </p:nvGraphicFramePr>
        <p:xfrm>
          <a:off x="500034" y="1071546"/>
          <a:ext cx="8143932" cy="4746284"/>
        </p:xfrm>
        <a:graphic>
          <a:graphicData uri="http://schemas.openxmlformats.org/drawingml/2006/table">
            <a:tbl>
              <a:tblPr/>
              <a:tblGrid>
                <a:gridCol w="1772937"/>
                <a:gridCol w="6370995"/>
              </a:tblGrid>
              <a:tr h="692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Цель проекта: 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Открыть первое в области производство ветеринарных препаратов и кормовых добавок в соответствии с Российскими и международными требованиями (Правила организации производства и контроля качества лекарственных средств, ГОСТ 52249-2009, стандарт 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GMP EU)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 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импортозамещение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современных ветеринарных препаратов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Способ достижения цели: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завода по производству ветеринарных препаратов и кормовых добавок на территории промышленного парка «Северный»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Завод по производству препаратов и кормовых добавок на территории промышленного парка «Северный» с ежегодным объемом производства: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- 1,2 млн. флаконов в год жидких лекарственных форм (растворы для приема внутрь по 1000 мл);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1,2 млн. флаконов в год инъекционных препаратов (100 мл).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лицензии на осуществление производственной деятельности;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60 новых рабочих мест.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лицензии на осуществление производственной деятельности;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179388" algn="l"/>
                          <a:tab pos="630238" algn="l"/>
                        </a:tabLst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60 новых рабочих мест.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Пользователи результата проекта: 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Животноводческие и птицеводческие предприятия Белгородской области</a:t>
                      </a:r>
                    </a:p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других субъектов Российской Федерации, Республики Беларусь, Казахстана, аптечные сети</a:t>
                      </a: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Соглашение с ОАО «Дирекция по развитию промышленных зон»,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животноводства на территории Белгородской области и Центрального Федерального округа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 проекта: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Руководитель проекта </a:t>
                      </a: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Мелихов</a:t>
                      </a:r>
                      <a:r>
                        <a:rPr lang="ru-RU" altLang="ru-RU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Сергей Владимирович</a:t>
                      </a:r>
                      <a:endParaRPr lang="ru-RU" altLang="ru-RU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20000"/>
                        </a:spcBef>
                      </a:pP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Директор по производству ООО «</a:t>
                      </a:r>
                      <a:r>
                        <a:rPr lang="ru-RU" altLang="ru-RU" sz="11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Белфармаком</a:t>
                      </a:r>
                      <a:r>
                        <a:rPr lang="ru-RU" altLang="ru-RU" sz="1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2" marR="68582" marT="34298" marB="342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</a:rPr>
              <a:t>Дерево целей кластера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85720" y="1571612"/>
            <a:ext cx="8572560" cy="3600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Повысить конкурентоспособность региона на рынке фармацевтики и биотехнологий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8754" y="1993900"/>
            <a:ext cx="3209547" cy="7461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Повысить конкурентоспособность и эффективность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предприятий кластера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89032" y="2857996"/>
            <a:ext cx="1409881" cy="72008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Расширить ассортимент выпускаемой продукции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043170" y="1993900"/>
            <a:ext cx="3016584" cy="7644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Повысить эффективность работы поставщиков сырья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89033" y="3650084"/>
            <a:ext cx="1409881" cy="49329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Увеличить объемы продаж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1903668" y="2841585"/>
            <a:ext cx="1368153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050" dirty="0" smtClean="0">
                <a:solidFill>
                  <a:srgbClr val="000000"/>
                </a:solidFill>
              </a:rPr>
              <a:t>Изучение и понимание рынка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1903668" y="3481273"/>
            <a:ext cx="1368153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050" dirty="0" smtClean="0">
                <a:solidFill>
                  <a:srgbClr val="000000"/>
                </a:solidFill>
              </a:rPr>
              <a:t>Создание системы маркетинга и сбыта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903668" y="4112934"/>
            <a:ext cx="1368153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050" dirty="0" smtClean="0">
                <a:solidFill>
                  <a:srgbClr val="000000"/>
                </a:solidFill>
              </a:rPr>
              <a:t>Увеличение числа лояльных клиентов</a:t>
            </a:r>
            <a:endParaRPr lang="ru-RU" sz="1050" dirty="0">
              <a:solidFill>
                <a:srgbClr val="000000"/>
              </a:solidFill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90651" y="4267540"/>
            <a:ext cx="1409881" cy="48702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Снизить издержки на производство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92265" y="4856416"/>
            <a:ext cx="1409881" cy="72008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Обеспечить кластер квалифицированным персоналом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100199" y="5642148"/>
            <a:ext cx="1409881" cy="72008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Обеспечить финансирование развития кластера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043170" y="2891175"/>
            <a:ext cx="1508292" cy="57606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Развитие производства субстанций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7942501" y="2891175"/>
            <a:ext cx="1117253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Рост доли отечественных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7942501" y="3530863"/>
            <a:ext cx="1117253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Снижение доли зарубежных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900148" y="4757077"/>
            <a:ext cx="1368153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050" dirty="0" smtClean="0">
                <a:solidFill>
                  <a:srgbClr val="000000"/>
                </a:solidFill>
              </a:rPr>
              <a:t>Снижение доли зарубежных произв.</a:t>
            </a:r>
            <a:endParaRPr lang="ru-RU" sz="1050" dirty="0">
              <a:solidFill>
                <a:srgbClr val="000000"/>
              </a:solidFill>
            </a:endParaRPr>
          </a:p>
        </p:txBody>
      </p:sp>
      <p:cxnSp>
        <p:nvCxnSpPr>
          <p:cNvPr id="18" name="Прямая со стрелкой 17"/>
          <p:cNvCxnSpPr>
            <a:stCxn id="14" idx="3"/>
            <a:endCxn id="15" idx="1"/>
          </p:cNvCxnSpPr>
          <p:nvPr/>
        </p:nvCxnSpPr>
        <p:spPr bwMode="auto">
          <a:xfrm flipV="1">
            <a:off x="7551462" y="3130806"/>
            <a:ext cx="391039" cy="484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>
            <a:stCxn id="14" idx="3"/>
            <a:endCxn id="16" idx="1"/>
          </p:cNvCxnSpPr>
          <p:nvPr/>
        </p:nvCxnSpPr>
        <p:spPr bwMode="auto">
          <a:xfrm>
            <a:off x="7551462" y="3179207"/>
            <a:ext cx="391039" cy="5912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Прямая со стрелкой 19"/>
          <p:cNvCxnSpPr>
            <a:stCxn id="7" idx="3"/>
            <a:endCxn id="8" idx="1"/>
          </p:cNvCxnSpPr>
          <p:nvPr/>
        </p:nvCxnSpPr>
        <p:spPr bwMode="auto">
          <a:xfrm flipV="1">
            <a:off x="1498914" y="3081216"/>
            <a:ext cx="404754" cy="81551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Прямая со стрелкой 20"/>
          <p:cNvCxnSpPr>
            <a:stCxn id="7" idx="3"/>
            <a:endCxn id="9" idx="1"/>
          </p:cNvCxnSpPr>
          <p:nvPr/>
        </p:nvCxnSpPr>
        <p:spPr bwMode="auto">
          <a:xfrm flipV="1">
            <a:off x="1498914" y="3720904"/>
            <a:ext cx="404754" cy="17582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>
            <a:stCxn id="7" idx="3"/>
            <a:endCxn id="10" idx="1"/>
          </p:cNvCxnSpPr>
          <p:nvPr/>
        </p:nvCxnSpPr>
        <p:spPr bwMode="auto">
          <a:xfrm>
            <a:off x="1498914" y="3896732"/>
            <a:ext cx="404754" cy="4558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>
            <a:stCxn id="7" idx="3"/>
            <a:endCxn id="17" idx="1"/>
          </p:cNvCxnSpPr>
          <p:nvPr/>
        </p:nvCxnSpPr>
        <p:spPr bwMode="auto">
          <a:xfrm>
            <a:off x="1498914" y="3896732"/>
            <a:ext cx="401234" cy="10999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Прямоугольник 23"/>
          <p:cNvSpPr/>
          <p:nvPr/>
        </p:nvSpPr>
        <p:spPr bwMode="auto">
          <a:xfrm>
            <a:off x="3431244" y="2002266"/>
            <a:ext cx="2532166" cy="7644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Привлечь новых участников в кластер</a:t>
            </a: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3731162" y="2930004"/>
            <a:ext cx="1947046" cy="72008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Привлечение и развитие МСП на базе индустриальных парков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3731163" y="3722092"/>
            <a:ext cx="1947045" cy="72008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200" dirty="0" smtClean="0">
                <a:solidFill>
                  <a:srgbClr val="000000"/>
                </a:solidFill>
              </a:rPr>
              <a:t>Привлечение «якорных» компаний кластера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85720" y="1000108"/>
            <a:ext cx="8572560" cy="5000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Создание и обеспечение производства современных биологических препаратов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для сельского хозяйства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5976" y="1988840"/>
            <a:ext cx="464518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150</a:t>
            </a:fld>
            <a:endParaRPr lang="ru-RU" sz="140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785786" y="1071546"/>
          <a:ext cx="7643865" cy="348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00140" y="4865549"/>
            <a:ext cx="6186636" cy="706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500" tIns="35100" rIns="67500" bIns="35100"/>
          <a:lstStyle/>
          <a:p>
            <a:pPr marL="214313" indent="-214313">
              <a:buFont typeface="Arial" pitchFamily="34" charset="0"/>
              <a:buChar char="•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050" dirty="0">
                <a:solidFill>
                  <a:srgbClr val="000000"/>
                </a:solidFill>
              </a:rPr>
              <a:t>Выручка при выходе на полную мощность ~ 389 млн. руб. в год с НДС.</a:t>
            </a:r>
          </a:p>
          <a:p>
            <a:pPr marL="214313" indent="-214313">
              <a:buFont typeface="Arial" pitchFamily="34" charset="0"/>
              <a:buChar char="•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050" dirty="0">
                <a:solidFill>
                  <a:srgbClr val="000000"/>
                </a:solidFill>
              </a:rPr>
              <a:t>Рентабельность по ЧП -  18 %</a:t>
            </a:r>
          </a:p>
          <a:p>
            <a:pPr marL="214313" indent="-214313">
              <a:buFont typeface="Arial" pitchFamily="34" charset="0"/>
              <a:buChar char="•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ru-RU" sz="1050" dirty="0">
                <a:solidFill>
                  <a:srgbClr val="000000"/>
                </a:solidFill>
              </a:rPr>
              <a:t>Бюджетная эффективность (начислено налогов (вкл. ЕСН) в год) – 41 млн. руб. </a:t>
            </a:r>
          </a:p>
          <a:p>
            <a:pPr marL="214313" indent="-214313">
              <a:buFont typeface="Arial" pitchFamily="34" charset="0"/>
              <a:buChar char="•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ru-RU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Структура сбыта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5976" y="1988840"/>
            <a:ext cx="464518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151</a:t>
            </a:fld>
            <a:endParaRPr lang="ru-RU" sz="1400"/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1142976" y="1314450"/>
          <a:ext cx="7500990" cy="368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71604" y="4929198"/>
            <a:ext cx="6186636" cy="714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7500" tIns="35100" rIns="67500" bIns="35100"/>
          <a:lstStyle/>
          <a:p>
            <a:pPr>
              <a:tabLst>
                <a:tab pos="134541" algn="l"/>
                <a:tab pos="472679" algn="l"/>
              </a:tabLst>
            </a:pPr>
            <a:r>
              <a:rPr lang="ru-RU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Планируемый объём производства :</a:t>
            </a:r>
          </a:p>
          <a:p>
            <a:pPr marL="171450" indent="-171450">
              <a:buFontTx/>
              <a:buChar char="-"/>
              <a:tabLst>
                <a:tab pos="134541" algn="l"/>
                <a:tab pos="472679" algn="l"/>
              </a:tabLst>
            </a:pPr>
            <a:r>
              <a:rPr lang="ru-RU" alt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агрохолдинги </a:t>
            </a:r>
            <a:r>
              <a:rPr lang="ru-RU" alt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специализируешиеся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выращивании мяса птиц и свиней.</a:t>
            </a:r>
          </a:p>
          <a:p>
            <a:pPr marL="171450" indent="-171450">
              <a:buFontTx/>
              <a:buChar char="-"/>
              <a:tabLst>
                <a:tab pos="134541" algn="l"/>
                <a:tab pos="472679" algn="l"/>
              </a:tabLst>
            </a:pP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(ЗАО «</a:t>
            </a:r>
            <a:r>
              <a:rPr lang="ru-RU" alt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Приосколье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,ЗАО «Белогорье»,АПХ «</a:t>
            </a:r>
            <a:r>
              <a:rPr lang="ru-RU" altLang="ru-RU" sz="1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Мироторг</a:t>
            </a:r>
            <a:r>
              <a:rPr lang="ru-RU" alt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др.</a:t>
            </a:r>
            <a:endParaRPr lang="ru-RU" altLang="ru-RU" sz="11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5976" y="1988840"/>
            <a:ext cx="464518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152</a:t>
            </a:fld>
            <a:endParaRPr lang="ru-RU" sz="1400"/>
          </a:p>
        </p:txBody>
      </p:sp>
      <p:graphicFrame>
        <p:nvGraphicFramePr>
          <p:cNvPr id="8" name="Group 114"/>
          <p:cNvGraphicFramePr>
            <a:graphicFrameLocks noGrp="1"/>
          </p:cNvGraphicFramePr>
          <p:nvPr>
            <p:extLst/>
          </p:nvPr>
        </p:nvGraphicFramePr>
        <p:xfrm>
          <a:off x="714347" y="1071544"/>
          <a:ext cx="8072495" cy="5072100"/>
        </p:xfrm>
        <a:graphic>
          <a:graphicData uri="http://schemas.openxmlformats.org/drawingml/2006/table">
            <a:tbl>
              <a:tblPr/>
              <a:tblGrid>
                <a:gridCol w="425402"/>
                <a:gridCol w="5809475"/>
                <a:gridCol w="1073632"/>
                <a:gridCol w="763986"/>
              </a:tblGrid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Социальная эффективность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чел. 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Новые рабочие места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Ед.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60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/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Месячный ФОТ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1,5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1.5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ФОТ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18,00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1.6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Бюджетная эффективность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бюджетных источников в проекте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2.2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расчете на 1 работника в консолидированный бюджет области *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 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консолидированный бюджет области *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2.4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бюджетных инвестиций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2.5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2.6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Экономия бюджетных средств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54000" marR="27000" marT="26995" marB="269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Экономическая эффективность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3.1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выручки *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390,0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3.2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прибыли *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70,0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3.3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Рентабельность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18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0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3.4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проекта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,0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64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 в рамках проекта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50,00</a:t>
                      </a:r>
                    </a:p>
                  </a:txBody>
                  <a:tcPr marL="54000" marR="27000" marT="26998" marB="26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0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 bwMode="auto">
          <a:xfrm>
            <a:off x="4427984" y="3098848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355976" y="2328858"/>
            <a:ext cx="464518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Организация производства гранулированных удобрений на основе </a:t>
            </a:r>
            <a:r>
              <a:rPr lang="ru-RU" sz="2000" dirty="0" err="1" smtClean="0">
                <a:solidFill>
                  <a:schemeClr val="tx1"/>
                </a:solidFill>
                <a:latin typeface="Arial"/>
                <a:ea typeface="Times New Roman"/>
              </a:rPr>
              <a:t>биогумуса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Arial"/>
                <a:ea typeface="Times New Roman"/>
              </a:rPr>
              <a:t>ферментно-пробиотической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 добавки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проекте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28596" y="2214554"/>
            <a:ext cx="8358246" cy="2357454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Предпосылки </a:t>
            </a:r>
            <a:r>
              <a:rPr lang="ru-RU" sz="1400" b="1" dirty="0">
                <a:solidFill>
                  <a:schemeClr val="tx1"/>
                </a:solidFill>
                <a:cs typeface="Arial Unicode MS" pitchFamily="32" charset="0"/>
              </a:rPr>
              <a:t>к реализации </a:t>
            </a: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проекта: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pitchFamily="32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Принятие программы внедрения биологической системы земледелия на территории Белгородской области на 2011 – 2018 годы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Постепенный отказ от химических и минеральных удобрений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Среднегодовой дефицит гумуса в пахотном слое за последние годы в среднем по Российской Федерации составил 0,52 тонны на гектар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Одним из направлений потребления являются тепличные хозяйства – к 2017 г. на территории Белгородской области планируется разместить 500 Га теплиц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Доступное сырье в виде отходов сельхоз предприятий Белгородской области</a:t>
            </a:r>
          </a:p>
        </p:txBody>
      </p:sp>
      <p:sp>
        <p:nvSpPr>
          <p:cNvPr id="6" name="Rectangle 18"/>
          <p:cNvSpPr/>
          <p:nvPr/>
        </p:nvSpPr>
        <p:spPr>
          <a:xfrm>
            <a:off x="428596" y="928670"/>
            <a:ext cx="842493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 defTabSz="914400" eaLnBrk="1" hangingPunct="1"/>
            <a:r>
              <a:rPr lang="ru-RU" sz="1600" dirty="0" smtClean="0">
                <a:solidFill>
                  <a:schemeClr val="tx1"/>
                </a:solidFill>
              </a:rPr>
              <a:t>В рамках данного проекта на биологической основе решается актуальная для Белгородской области экологическая задача – переработка отходов сельского хозяйства и получение органического удобрения – </a:t>
            </a:r>
            <a:r>
              <a:rPr lang="ru-RU" sz="1600" dirty="0" err="1" smtClean="0">
                <a:solidFill>
                  <a:schemeClr val="tx1"/>
                </a:solidFill>
              </a:rPr>
              <a:t>биогумуса</a:t>
            </a:r>
            <a:r>
              <a:rPr lang="ru-RU" sz="1600" dirty="0" smtClean="0">
                <a:solidFill>
                  <a:schemeClr val="tx1"/>
                </a:solidFill>
              </a:rPr>
              <a:t> и высококачественных </a:t>
            </a:r>
            <a:r>
              <a:rPr lang="ru-RU" sz="1600" dirty="0" err="1" smtClean="0">
                <a:solidFill>
                  <a:schemeClr val="tx1"/>
                </a:solidFill>
              </a:rPr>
              <a:t>ферментно-пробиотических</a:t>
            </a:r>
            <a:r>
              <a:rPr lang="ru-RU" sz="1600" dirty="0" smtClean="0">
                <a:solidFill>
                  <a:schemeClr val="tx1"/>
                </a:solidFill>
              </a:rPr>
              <a:t> кормовых добавок в первую очередь для </a:t>
            </a:r>
            <a:r>
              <a:rPr lang="ru-RU" sz="1600" dirty="0" err="1" smtClean="0">
                <a:solidFill>
                  <a:schemeClr val="tx1"/>
                </a:solidFill>
              </a:rPr>
              <a:t>аквакультуры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4786322"/>
          <a:ext cx="8329642" cy="1493520"/>
        </p:xfrm>
        <a:graphic>
          <a:graphicData uri="http://schemas.openxmlformats.org/drawingml/2006/table">
            <a:tbl>
              <a:tblPr/>
              <a:tblGrid>
                <a:gridCol w="3406751"/>
                <a:gridCol w="4922891"/>
              </a:tblGrid>
              <a:tr h="520161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разработан в рамках Долгосрочной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 программы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«Внедрение биологической системы земледелия на территории Белгородской области на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2011 – 2018 годы»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726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 проекта: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проекта: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Шумов Игорь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Алексеевич – директор ООО «НПО Биотехнологии», 8-910-741-54-61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24"/>
          <p:cNvGraphicFramePr>
            <a:graphicFrameLocks/>
          </p:cNvGraphicFramePr>
          <p:nvPr/>
        </p:nvGraphicFramePr>
        <p:xfrm>
          <a:off x="394841" y="987408"/>
          <a:ext cx="8674577" cy="4405083"/>
        </p:xfrm>
        <a:graphic>
          <a:graphicData uri="http://schemas.openxmlformats.org/drawingml/2006/table">
            <a:tbl>
              <a:tblPr/>
              <a:tblGrid>
                <a:gridCol w="1888458"/>
                <a:gridCol w="6786119"/>
              </a:tblGrid>
              <a:tr h="525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Цель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К 2017 году организовать производство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гранулированных удобрений на основе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биогумуса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в объеме 10 тыс. тонн ежегодно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ферментно-пробиотической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добавки в объеме 200 тонн ежегодно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Способ достижения цели: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Строительство завода по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производству гранулированных удобрений на основе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биогумуса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ферментно-пробиотической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добавки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Результат проекта: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Завод по производству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гранулированных удобрений на основе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биогумуса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и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ферментно-пробиотической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добавки на территории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Шебекинского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района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Требования к результату: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Наличие: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маточник, полигон и сепаратор для производства гранулированных удобрений на основе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биогумуса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– производительность 10 000 тонн в год;</a:t>
                      </a:r>
                    </a:p>
                    <a:p>
                      <a:pPr marL="285750" marR="0" lvl="1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цех получения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ферментно-пробиотической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добавки – производительность 200 тонн в год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Пользователи результата проекта: </a:t>
                      </a: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Потенциальным рынком сбыта для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вермикомпоста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являются сельхозпредприятия Белгородской области и других регионов Российской Федерации. Основной объем производимого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вермикомпоста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будет реализован в крупной и мелкой фасовке для фермеров, огородников, садоводов, цветочного бизнеса и тепличных хозяйств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3" marR="91443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Финансирование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Общая сумма инвестиций ~ 102,4 млн. руб., в </a:t>
            </a:r>
            <a:r>
              <a:rPr lang="ru-RU" sz="1400" dirty="0" err="1" smtClean="0">
                <a:solidFill>
                  <a:srgbClr val="000000"/>
                </a:solidFill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</a:rPr>
              <a:t>. ~ 23,3 млн. руб. – оборудование, ~ 62,3 млн. руб. – СМР,</a:t>
            </a:r>
            <a:r>
              <a:rPr lang="en-US" sz="1400" dirty="0" smtClean="0">
                <a:solidFill>
                  <a:srgbClr val="000000"/>
                </a:solidFill>
              </a:rPr>
              <a:t> ~</a:t>
            </a:r>
            <a:r>
              <a:rPr lang="ru-RU" sz="1400" dirty="0" smtClean="0">
                <a:solidFill>
                  <a:srgbClr val="000000"/>
                </a:solidFill>
              </a:rPr>
              <a:t>7 млн. руб. НИОКР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Предполагаемые сроки начала финансирования проекта - 3-й кв. 2014г.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Срок финансирования – 2,5 года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0351905"/>
              </p:ext>
            </p:extLst>
          </p:nvPr>
        </p:nvGraphicFramePr>
        <p:xfrm>
          <a:off x="563905" y="1093192"/>
          <a:ext cx="8064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1428736"/>
            <a:ext cx="850112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Полигон подготовки субстрата для </a:t>
            </a:r>
            <a:r>
              <a:rPr lang="ru-RU" sz="1400" dirty="0" err="1" smtClean="0">
                <a:solidFill>
                  <a:schemeClr val="tx1"/>
                </a:solidFill>
              </a:rPr>
              <a:t>вермикультивирования</a:t>
            </a:r>
            <a:r>
              <a:rPr lang="ru-RU" sz="1400" dirty="0" smtClean="0">
                <a:solidFill>
                  <a:schemeClr val="tx1"/>
                </a:solidFill>
              </a:rPr>
              <a:t>, - открытая площадка размером 0,6 Га.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Участок для хранения готового субстрата до 1500 м3.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Маточник для воспроизводства червей круглогодично контейнерным способом на 5000 ящиков и площадью 1000 м2.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Маточник – здание отапливаемое и вентилируемое для </a:t>
            </a:r>
            <a:r>
              <a:rPr lang="ru-RU" sz="1400" dirty="0" err="1" smtClean="0">
                <a:solidFill>
                  <a:schemeClr val="tx1"/>
                </a:solidFill>
              </a:rPr>
              <a:t>вермикультивирования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Участок для сепарации червей и </a:t>
            </a:r>
            <a:r>
              <a:rPr lang="ru-RU" sz="1400" dirty="0" err="1" smtClean="0">
                <a:solidFill>
                  <a:schemeClr val="tx1"/>
                </a:solidFill>
              </a:rPr>
              <a:t>вермикомпоста</a:t>
            </a:r>
            <a:r>
              <a:rPr lang="ru-RU" sz="1400" dirty="0" smtClean="0">
                <a:solidFill>
                  <a:schemeClr val="tx1"/>
                </a:solidFill>
              </a:rPr>
              <a:t>, оборудован сепаратором и конвейером.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Цех получения белковой кормовой добавки для </a:t>
            </a:r>
            <a:r>
              <a:rPr lang="ru-RU" sz="1400" dirty="0" err="1" smtClean="0">
                <a:solidFill>
                  <a:schemeClr val="tx1"/>
                </a:solidFill>
              </a:rPr>
              <a:t>доращивания</a:t>
            </a:r>
            <a:r>
              <a:rPr lang="ru-RU" sz="1400" dirty="0" smtClean="0">
                <a:solidFill>
                  <a:schemeClr val="tx1"/>
                </a:solidFill>
              </a:rPr>
              <a:t> червей в ящиках на подсолнечном шроте в объеме до 200 тонн в год.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Склад готовой продукции для хранения </a:t>
            </a:r>
            <a:r>
              <a:rPr lang="ru-RU" sz="1400" dirty="0" err="1" smtClean="0">
                <a:solidFill>
                  <a:schemeClr val="tx1"/>
                </a:solidFill>
              </a:rPr>
              <a:t>вермикомпоста</a:t>
            </a:r>
            <a:r>
              <a:rPr lang="ru-RU" sz="1400" dirty="0" smtClean="0">
                <a:solidFill>
                  <a:schemeClr val="tx1"/>
                </a:solidFill>
              </a:rPr>
              <a:t> объемом до 1000 м3 и с участком для дальнейшей фасовки.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Полигон для </a:t>
            </a:r>
            <a:r>
              <a:rPr lang="ru-RU" sz="1400" dirty="0" err="1" smtClean="0">
                <a:solidFill>
                  <a:schemeClr val="tx1"/>
                </a:solidFill>
              </a:rPr>
              <a:t>вермикомпостирования</a:t>
            </a:r>
            <a:r>
              <a:rPr lang="ru-RU" sz="1400" dirty="0" smtClean="0">
                <a:solidFill>
                  <a:schemeClr val="tx1"/>
                </a:solidFill>
              </a:rPr>
              <a:t> на открытой площадке, размером порядка 1,4 Га для размещения 10 буртов. Бурты формируются по парам высотой до 1,5 м шириной до 3 м и длиной 200 м, расстояние между буртами 5 м для прохода техники.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Навесной участок высотой до 8 метров для хранения 6 тыс. тонн </a:t>
            </a:r>
            <a:r>
              <a:rPr lang="ru-RU" sz="1400" dirty="0" err="1" smtClean="0">
                <a:solidFill>
                  <a:schemeClr val="tx1"/>
                </a:solidFill>
              </a:rPr>
              <a:t>вермикомпоста</a:t>
            </a:r>
            <a:r>
              <a:rPr lang="ru-RU" sz="1400" dirty="0" smtClean="0">
                <a:solidFill>
                  <a:schemeClr val="tx1"/>
                </a:solidFill>
              </a:rPr>
              <a:t> площадью 1000 м2.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Участок водоподготовки. Насосная станция и скважина для полива буртов водой (Объем – до 20 м3/час) емкость для биоорганических суспензий (Объем -10 м3). </a:t>
            </a:r>
          </a:p>
          <a:p>
            <a:pPr algn="just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Административно-бытовой корпус (гараж, офис, душевые, комната приема пищи, слесарная, лаборатория, бухгалтерия, дирекция). 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Основные объекты производства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Реализация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Прогноз затрат на запуск и выручка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Выручка </a:t>
            </a:r>
            <a:r>
              <a:rPr lang="ru-RU" sz="1400" dirty="0">
                <a:solidFill>
                  <a:srgbClr val="000000"/>
                </a:solidFill>
              </a:rPr>
              <a:t>при выходе на полную мощность ~ </a:t>
            </a:r>
            <a:r>
              <a:rPr lang="ru-RU" sz="1400" dirty="0" smtClean="0">
                <a:solidFill>
                  <a:srgbClr val="000000"/>
                </a:solidFill>
              </a:rPr>
              <a:t>120 млн. </a:t>
            </a:r>
            <a:r>
              <a:rPr lang="ru-RU" sz="1400" dirty="0">
                <a:solidFill>
                  <a:srgbClr val="000000"/>
                </a:solidFill>
              </a:rPr>
              <a:t>руб. в год с НДС. </a:t>
            </a:r>
            <a:r>
              <a:rPr lang="ru-RU" sz="1400" dirty="0" smtClean="0">
                <a:solidFill>
                  <a:srgbClr val="000000"/>
                </a:solidFill>
              </a:rPr>
              <a:t>Прогноз на 1-ый </a:t>
            </a:r>
            <a:r>
              <a:rPr lang="ru-RU" sz="1400" dirty="0">
                <a:solidFill>
                  <a:srgbClr val="000000"/>
                </a:solidFill>
              </a:rPr>
              <a:t>год работы ~ 50%  от максимального объема </a:t>
            </a:r>
            <a:r>
              <a:rPr lang="ru-RU" sz="1400" dirty="0" smtClean="0">
                <a:solidFill>
                  <a:srgbClr val="000000"/>
                </a:solidFill>
              </a:rPr>
              <a:t>выпуска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Р</a:t>
            </a:r>
            <a:r>
              <a:rPr lang="ru-RU" sz="1400" dirty="0" smtClean="0">
                <a:solidFill>
                  <a:srgbClr val="000000"/>
                </a:solidFill>
              </a:rPr>
              <a:t>ентабельность продукции -  45 %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Бюджетная эффективность (начислено </a:t>
            </a:r>
            <a:r>
              <a:rPr lang="ru-RU" sz="1400" dirty="0">
                <a:solidFill>
                  <a:srgbClr val="000000"/>
                </a:solidFill>
              </a:rPr>
              <a:t>налогов (</a:t>
            </a:r>
            <a:r>
              <a:rPr lang="ru-RU" sz="1400" dirty="0" smtClean="0">
                <a:solidFill>
                  <a:srgbClr val="000000"/>
                </a:solidFill>
              </a:rPr>
              <a:t>вкл. </a:t>
            </a:r>
            <a:r>
              <a:rPr lang="ru-RU" sz="1400" dirty="0">
                <a:solidFill>
                  <a:srgbClr val="000000"/>
                </a:solidFill>
              </a:rPr>
              <a:t>ЕСН) в </a:t>
            </a:r>
            <a:r>
              <a:rPr lang="ru-RU" sz="1400" dirty="0" smtClean="0">
                <a:solidFill>
                  <a:srgbClr val="000000"/>
                </a:solidFill>
              </a:rPr>
              <a:t>год) – 24,7 млн. </a:t>
            </a:r>
            <a:r>
              <a:rPr lang="ru-RU" sz="1400" dirty="0">
                <a:solidFill>
                  <a:srgbClr val="000000"/>
                </a:solidFill>
              </a:rPr>
              <a:t>руб</a:t>
            </a:r>
            <a:r>
              <a:rPr lang="ru-RU" sz="1400" dirty="0" smtClean="0">
                <a:solidFill>
                  <a:srgbClr val="000000"/>
                </a:solidFill>
              </a:rPr>
              <a:t>. 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071546"/>
          <a:ext cx="807249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chemeClr val="tx1"/>
                </a:solidFill>
              </a:rPr>
              <a:t>Структура сбыта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9481800"/>
              </p:ext>
            </p:extLst>
          </p:nvPr>
        </p:nvGraphicFramePr>
        <p:xfrm>
          <a:off x="857224" y="928670"/>
          <a:ext cx="750099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472" y="4214818"/>
            <a:ext cx="8248848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Планируемый объем производства – 10 тыс. тонн гранулированных удобрений на </a:t>
            </a:r>
            <a:r>
              <a:rPr lang="ru-RU" sz="1400" dirty="0" err="1" smtClean="0">
                <a:solidFill>
                  <a:srgbClr val="000000"/>
                </a:solidFill>
              </a:rPr>
              <a:t>оснве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err="1" smtClean="0">
                <a:solidFill>
                  <a:srgbClr val="000000"/>
                </a:solidFill>
              </a:rPr>
              <a:t>биогумуса</a:t>
            </a:r>
            <a:r>
              <a:rPr lang="ru-RU" sz="1400" dirty="0" smtClean="0">
                <a:solidFill>
                  <a:srgbClr val="000000"/>
                </a:solidFill>
              </a:rPr>
              <a:t> и 200 тонн </a:t>
            </a:r>
            <a:r>
              <a:rPr lang="ru-RU" sz="1400" dirty="0" err="1" smtClean="0">
                <a:solidFill>
                  <a:srgbClr val="000000"/>
                </a:solidFill>
              </a:rPr>
              <a:t>ферментно-пробиотической</a:t>
            </a:r>
            <a:r>
              <a:rPr lang="ru-RU" sz="1400" dirty="0" smtClean="0">
                <a:solidFill>
                  <a:srgbClr val="000000"/>
                </a:solidFill>
              </a:rPr>
              <a:t> добавки для </a:t>
            </a:r>
            <a:r>
              <a:rPr lang="ru-RU" sz="1400" dirty="0" err="1" smtClean="0">
                <a:solidFill>
                  <a:srgbClr val="000000"/>
                </a:solidFill>
              </a:rPr>
              <a:t>аквакультуры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000000"/>
                </a:solidFill>
              </a:rPr>
              <a:t>Сбыт продукции: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Тепличные хозяйства Белгородской области – строительство 500 Га теплиц к 2017 году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Площадь посева многолетних трав на территории Белгородской области вырастет с 42,2 тыс. Га до 260 тыс. Га к 2018 году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Прогноз Правительства Белгородской области по дефициту удобрений на основе </a:t>
            </a:r>
            <a:r>
              <a:rPr lang="ru-RU" sz="1400" dirty="0" err="1" smtClean="0">
                <a:solidFill>
                  <a:srgbClr val="000000"/>
                </a:solidFill>
              </a:rPr>
              <a:t>биогумуса</a:t>
            </a:r>
            <a:r>
              <a:rPr lang="ru-RU" sz="1400" dirty="0" smtClean="0">
                <a:solidFill>
                  <a:srgbClr val="000000"/>
                </a:solidFill>
              </a:rPr>
              <a:t> составляет 6985 тыс. тонн</a:t>
            </a: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159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Анализ рисков Биофармацевтического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z="1400" smtClean="0"/>
              <a:pPr/>
              <a:t>16</a:t>
            </a:fld>
            <a:endParaRPr lang="ru-RU" sz="1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95536" y="1124744"/>
            <a:ext cx="8280920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1" name="Таблица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003991"/>
              </p:ext>
            </p:extLst>
          </p:nvPr>
        </p:nvGraphicFramePr>
        <p:xfrm>
          <a:off x="214283" y="980728"/>
          <a:ext cx="8786875" cy="5496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595"/>
                <a:gridCol w="2165011"/>
                <a:gridCol w="2624550"/>
                <a:gridCol w="2216719"/>
              </a:tblGrid>
              <a:tr h="165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риска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Анализ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Сила воздействия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Компенсация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608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Технологические риски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1.В случае принятия закона к 2014 г. об </a:t>
                      </a:r>
                      <a:r>
                        <a:rPr lang="ru-RU" sz="900" dirty="0">
                          <a:effectLst/>
                        </a:rPr>
                        <a:t>обязательности соответствия стандартам </a:t>
                      </a:r>
                      <a:r>
                        <a:rPr lang="en-US" sz="900" dirty="0">
                          <a:effectLst/>
                        </a:rPr>
                        <a:t>GMP</a:t>
                      </a:r>
                      <a:r>
                        <a:rPr lang="ru-RU" sz="900" dirty="0">
                          <a:effectLst/>
                        </a:rPr>
                        <a:t> произойдет прекращение деятельности предприятий, не перешедших на стандарты </a:t>
                      </a:r>
                      <a:r>
                        <a:rPr lang="en-US" sz="900" dirty="0">
                          <a:effectLst/>
                        </a:rPr>
                        <a:t>GMP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 Большая доля импортного оборудования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Недостаток кадров приводит к недостаточной загрузке производства и потере технологического потенциала предприятия.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 Технологическое отставание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1.Высокая. Приведет к разрыву связей внутри кластера, потере рабочих мест и снижению темпов развития кластера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2.Средняя. Трудности с доставкой и монтажом оборудования, риски длительного простоя при необходимости ремонта.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Высокая. Может привести к простою новейшего оборудования, что приведет к снижению объемов производства, увеличению издержек и </a:t>
                      </a:r>
                      <a:r>
                        <a:rPr lang="ru-RU" sz="900" dirty="0" err="1">
                          <a:effectLst/>
                        </a:rPr>
                        <a:t>недополучению</a:t>
                      </a:r>
                      <a:r>
                        <a:rPr lang="ru-RU" sz="900" dirty="0">
                          <a:effectLst/>
                        </a:rPr>
                        <a:t> прибыли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 Средняя. Влечет за собой низкие показатели производительности оборудования и труда, высокие удельные расходы материальных ресурсов, устаревшие технологии производства, что может привести к утрате конкурентоспособности экономики региона и продукции белгородских предприятий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1.Привлечение дополнительных средств в рамках федеральной программы «</a:t>
                      </a:r>
                      <a:r>
                        <a:rPr lang="ru-RU" sz="900" dirty="0" err="1">
                          <a:effectLst/>
                        </a:rPr>
                        <a:t>Фарма</a:t>
                      </a:r>
                      <a:r>
                        <a:rPr lang="ru-RU" sz="900" dirty="0">
                          <a:effectLst/>
                        </a:rPr>
                        <a:t> 2020» с целью реализации </a:t>
                      </a:r>
                      <a:r>
                        <a:rPr lang="ru-RU" sz="900" dirty="0" err="1">
                          <a:effectLst/>
                        </a:rPr>
                        <a:t>внутрикластерного</a:t>
                      </a:r>
                      <a:r>
                        <a:rPr lang="ru-RU" sz="900" dirty="0">
                          <a:effectLst/>
                        </a:rPr>
                        <a:t> проекта по переходу предприятий кластера на стандарты </a:t>
                      </a:r>
                      <a:r>
                        <a:rPr lang="en-US" sz="900" dirty="0">
                          <a:effectLst/>
                        </a:rPr>
                        <a:t>GMP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 Создание общей службы обслуживания и эксплуатации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3. Организация обучения специалистов на базе НИУ «</a:t>
                      </a:r>
                      <a:r>
                        <a:rPr lang="ru-RU" sz="900" dirty="0" err="1">
                          <a:effectLst/>
                        </a:rPr>
                        <a:t>БелГУ</a:t>
                      </a:r>
                      <a:r>
                        <a:rPr lang="ru-RU" sz="900" dirty="0">
                          <a:effectLst/>
                        </a:rPr>
                        <a:t>» и БЕЛГСХА им. В.Я. Горина специалистов, технологов фармацевтического производства, специалистов отдела качества на фармацевтических предприятиях. Проведение переподготовки кадров на базе фармацевтического факультета НИУ «</a:t>
                      </a:r>
                      <a:r>
                        <a:rPr lang="ru-RU" sz="900" dirty="0" err="1">
                          <a:effectLst/>
                        </a:rPr>
                        <a:t>БелГУ</a:t>
                      </a:r>
                      <a:r>
                        <a:rPr lang="ru-RU" sz="900" dirty="0">
                          <a:effectLst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4.</a:t>
                      </a:r>
                      <a:r>
                        <a:rPr lang="ru-RU" sz="900" spc="-10" dirty="0">
                          <a:effectLst/>
                        </a:rPr>
                        <a:t> Увеличение величины внутренних затрат на исследования и разработки, доля затрат на развитие научных исследований и разработок в общих затратах на производство валового регионального продукта.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/>
                </a:tc>
              </a:tr>
              <a:tr h="1722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Организационно-управленческие риски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Отсутствие опыта кластерного взаимодействия.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2.Часть участников кластера является дочерними предприятиями.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Средняя. Может привести к снижению планируемых показателей по выручке на 30%. Привести к снижению эффективности развития кластера, провалу в реализации общих </a:t>
                      </a:r>
                      <a:r>
                        <a:rPr lang="ru-RU" sz="900" dirty="0" err="1">
                          <a:effectLst/>
                        </a:rPr>
                        <a:t>внутрикластерных</a:t>
                      </a:r>
                      <a:r>
                        <a:rPr lang="ru-RU" sz="900" dirty="0">
                          <a:effectLst/>
                        </a:rPr>
                        <a:t> проектов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2.Средняя.Может привести к изменению политики конкретного участника в виду смены собственника или руководителя материнской компании.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Обеспечение ЦКР и управляющей компании ежеквартального проведения семинаров и тренингов, осуществление ежеквартального мониторинга показателей проекта. Ориентированность на российский и зарубежный опыт аналогичных кластеров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2.Проведение понятной для всех участников линии управления кластером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38" marR="497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5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Group 114"/>
          <p:cNvGraphicFramePr>
            <a:graphicFrameLocks noGrp="1"/>
          </p:cNvGraphicFramePr>
          <p:nvPr/>
        </p:nvGraphicFramePr>
        <p:xfrm>
          <a:off x="179388" y="1090613"/>
          <a:ext cx="8856662" cy="5172085"/>
        </p:xfrm>
        <a:graphic>
          <a:graphicData uri="http://schemas.openxmlformats.org/drawingml/2006/table">
            <a:tbl>
              <a:tblPr/>
              <a:tblGrid>
                <a:gridCol w="466725"/>
                <a:gridCol w="6373812"/>
                <a:gridCol w="1177925"/>
                <a:gridCol w="838200"/>
              </a:tblGrid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Социальная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Охват населения социальными благами за период реализации проекта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чел.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Новые рабочие места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Ед.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Средняя з/п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Тыс.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Месячный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ФОТ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3,6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1.6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Иные показатели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Бюджетная эффективность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2.1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Участие бюджетных источников в проекте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0,0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2.2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расчете на 1 работника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 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0,013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2.3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Налоги в консолидированный бюджет области *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8,56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2.4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бюджетных инвестиций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2.5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2.6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Экономия бюджетных средств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</a:p>
                  </a:txBody>
                  <a:tcPr marL="72000" marR="36000" marT="35993" marB="359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Экономическая эффективность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3.1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выручки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120,0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3.2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объем прибыли *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25,0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3.3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Рентабельность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%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3.4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Срок окупаемости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Лет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4,8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3.5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Объем инвестиций в рамках проекта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Млн. руб.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102,4</a:t>
                      </a:r>
                    </a:p>
                  </a:txBody>
                  <a:tcPr marL="72000" marR="36000" marT="35997" marB="35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82" y="6604084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- при выходе на проектную мощность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Прямоугольник 15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357686" y="2285992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Создание центра клеточных технологий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791134"/>
              </p:ext>
            </p:extLst>
          </p:nvPr>
        </p:nvGraphicFramePr>
        <p:xfrm>
          <a:off x="428596" y="3500438"/>
          <a:ext cx="8401080" cy="2805575"/>
        </p:xfrm>
        <a:graphic>
          <a:graphicData uri="http://schemas.openxmlformats.org/drawingml/2006/table">
            <a:tbl>
              <a:tblPr/>
              <a:tblGrid>
                <a:gridCol w="3435968"/>
                <a:gridCol w="4965112"/>
              </a:tblGrid>
              <a:tr h="693685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Направление Стратегии социально-экономического развития Белгородской области: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Улучшение здоровья населения, перспективные направления развития системы здравоохранения (п. 5.8.4)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37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Формальное основание для открытия проекта: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Поручение Губернатора Белгородской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Протокол поручений от 15 марта 2010 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087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Инициаторы проекта: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Покровский Михаил Владимирович,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Центра доклинических и клинических исследований НИУ «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БелГУ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тел: 8-910-314-73-93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Куликовский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Владимир Федорович,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главный врач ГУЗ «Белгородская областная клиническая больница Святителя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Иоасафа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тел.: (4722) 50-49-59,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e-mail: okb@bel.ru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8"/>
          <p:cNvSpPr/>
          <p:nvPr/>
        </p:nvSpPr>
        <p:spPr>
          <a:xfrm>
            <a:off x="428596" y="928671"/>
            <a:ext cx="8424936" cy="978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 defTabSz="914400" eaLnBrk="1" hangingPunct="1">
              <a:lnSpc>
                <a:spcPct val="90000"/>
              </a:lnSpc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ru-RU" sz="1600" dirty="0" smtClean="0">
                <a:solidFill>
                  <a:schemeClr val="tx1"/>
                </a:solidFill>
              </a:rPr>
              <a:t>В рамках данного проекта планируется создание Центра клеточных технологий способного создать условия для оказанию населению Белгородской области не менее 1200 уникальных услуг </a:t>
            </a:r>
            <a:r>
              <a:rPr lang="ru-RU" sz="1600" dirty="0" err="1" smtClean="0">
                <a:solidFill>
                  <a:schemeClr val="tx1"/>
                </a:solidFill>
              </a:rPr>
              <a:t>биозаготовки</a:t>
            </a:r>
            <a:r>
              <a:rPr lang="ru-RU" sz="1600" dirty="0" smtClean="0">
                <a:solidFill>
                  <a:schemeClr val="tx1"/>
                </a:solidFill>
              </a:rPr>
              <a:t>, клеточной терапии и тканевой </a:t>
            </a:r>
            <a:r>
              <a:rPr lang="ru-RU" sz="1600" dirty="0" err="1" smtClean="0">
                <a:solidFill>
                  <a:schemeClr val="tx1"/>
                </a:solidFill>
              </a:rPr>
              <a:t>биоинженерии</a:t>
            </a:r>
            <a:r>
              <a:rPr lang="ru-RU" sz="1600" dirty="0" smtClean="0">
                <a:solidFill>
                  <a:schemeClr val="tx1"/>
                </a:solidFill>
              </a:rPr>
              <a:t> ежегодно и внести серьезный вклад в научную составляющую региона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8596" y="2071678"/>
            <a:ext cx="8358246" cy="1285884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Предпосылки </a:t>
            </a:r>
            <a:r>
              <a:rPr lang="ru-RU" sz="1400" b="1" dirty="0">
                <a:solidFill>
                  <a:schemeClr val="tx1"/>
                </a:solidFill>
                <a:cs typeface="Arial Unicode MS" pitchFamily="32" charset="0"/>
              </a:rPr>
              <a:t>к реализации </a:t>
            </a: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проекта: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Актуальность </a:t>
            </a:r>
            <a:r>
              <a:rPr lang="ru-RU" sz="1400" dirty="0" err="1" smtClean="0">
                <a:solidFill>
                  <a:schemeClr val="tx1"/>
                </a:solidFill>
              </a:rPr>
              <a:t>биоинженерии</a:t>
            </a:r>
            <a:r>
              <a:rPr lang="ru-RU" sz="1400" dirty="0" smtClean="0">
                <a:solidFill>
                  <a:schemeClr val="tx1"/>
                </a:solidFill>
              </a:rPr>
              <a:t> и клеточных технологий в современной биомедицине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Возможность снижения ежегодных затрат Белгородской области на выплаты пенсий по инвалидности в размере около 125 млн. рублей в год.</a:t>
            </a:r>
          </a:p>
          <a:p>
            <a:pPr>
              <a:spcAft>
                <a:spcPts val="60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 Unicode MS" pitchFamily="3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проекте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533202"/>
              </p:ext>
            </p:extLst>
          </p:nvPr>
        </p:nvGraphicFramePr>
        <p:xfrm>
          <a:off x="285720" y="1071546"/>
          <a:ext cx="8601075" cy="4248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448"/>
                <a:gridCol w="6800627"/>
              </a:tblGrid>
              <a:tr h="5179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Цель проекта: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50" marB="45650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условия для оказанию населению Белгородской области не менее 1200 уникальных услуг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биозаготовки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клеточной терапии и тканевой биоинженерии ежегодно к концу 2013 года</a:t>
                      </a:r>
                    </a:p>
                  </a:txBody>
                  <a:tcPr marL="91443" marR="91443" marT="45650" marB="45650" anchor="ctr"/>
                </a:tc>
              </a:tr>
              <a:tr h="63991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Результат проекта: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50" marB="45650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Белгородский центр клеточных технологий с оказанием услуг по </a:t>
                      </a:r>
                      <a:r>
                        <a:rPr kumimoji="0"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биозаготовке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клеточной терапии и тканевой биоинженерии в размере не менее 1200 в год</a:t>
                      </a:r>
                    </a:p>
                  </a:txBody>
                  <a:tcPr marL="68580" marR="68580" marT="0" marB="0" anchor="ctr"/>
                </a:tc>
              </a:tr>
              <a:tr h="92759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Требования к результату: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50" marB="45650" anchor="ctr"/>
                </a:tc>
                <a:tc>
                  <a:txBody>
                    <a:bodyPr/>
                    <a:lstStyle/>
                    <a:p>
                      <a:pPr marL="285750" lvl="1" indent="-28575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kumimoji="0"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новых замещенных рабочих мест </a:t>
                      </a:r>
                      <a:r>
                        <a:rPr kumimoji="0" lang="ru-RU" sz="140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32;</a:t>
                      </a:r>
                      <a:endParaRPr kumimoji="0" lang="ru-RU" sz="14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Здание общей площадью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 менее 1200 м</a:t>
                      </a:r>
                      <a:r>
                        <a:rPr lang="ru-RU" sz="1400" i="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соответствующее действующим строительным, санитарно-эпидемиологическим требованиям для лечебно-профилактических учреждений и требованиям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GMP;</a:t>
                      </a:r>
                      <a:endParaRPr lang="ru-RU" sz="140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закрытых переходов для доставки биоматериала из/в ОСПК и БОКБ;</a:t>
                      </a:r>
                    </a:p>
                    <a:p>
                      <a:pPr marL="285750" lvl="1" indent="-28575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работы в 2 смены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40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1" indent="-285750" algn="just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Оснащение высокотехнологическим оборудованием, имеющим регистрацию </a:t>
                      </a:r>
                      <a:r>
                        <a:rPr lang="ru-RU" sz="140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Минздравсоцразвития</a:t>
                      </a:r>
                      <a:r>
                        <a:rPr lang="ru-RU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отвечающим требованиям </a:t>
                      </a:r>
                      <a:r>
                        <a:rPr lang="en-US" sz="140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GMP.</a:t>
                      </a:r>
                      <a:endParaRPr kumimoji="0" lang="ru-RU" sz="14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1421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Пользователи результата проекта: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650" marB="45650" anchor="ctr"/>
                </a:tc>
                <a:tc>
                  <a:txBody>
                    <a:bodyPr/>
                    <a:lstStyle/>
                    <a:p>
                      <a:pPr marL="0" lvl="1" algn="just" defTabSz="914400" rtl="0" eaLnBrk="1" latinLnBrk="0" hangingPunct="1"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Franklin Gothic Book"/>
                        <a:buNone/>
                        <a:tabLst>
                          <a:tab pos="457200" algn="l"/>
                          <a:tab pos="1371600" algn="l"/>
                          <a:tab pos="2286000" algn="l"/>
                          <a:tab pos="3200400" algn="l"/>
                          <a:tab pos="4114800" algn="l"/>
                          <a:tab pos="5029200" algn="l"/>
                          <a:tab pos="5943600" algn="l"/>
                          <a:tab pos="6858000" algn="l"/>
                          <a:tab pos="7772400" algn="l"/>
                          <a:tab pos="8686800" algn="l"/>
                          <a:tab pos="9601200" algn="l"/>
                          <a:tab pos="10515600" algn="l"/>
                        </a:tabLs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 кластера и ВУЗы как потребители результатов НИОКР. Лечебно-профилактические учреждения и население Белгородской области и соседних регионов, как конечные потребители услуг</a:t>
                      </a:r>
                      <a:endParaRPr kumimoji="0" lang="en-GB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3" marR="91443" marT="45650" marB="45650" anchor="ctr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153052"/>
              </p:ext>
            </p:extLst>
          </p:nvPr>
        </p:nvGraphicFramePr>
        <p:xfrm>
          <a:off x="285750" y="1397000"/>
          <a:ext cx="8501092" cy="3894455"/>
        </p:xfrm>
        <a:graphic>
          <a:graphicData uri="http://schemas.openxmlformats.org/drawingml/2006/table">
            <a:tbl>
              <a:tblPr/>
              <a:tblGrid>
                <a:gridCol w="4996243"/>
                <a:gridCol w="1135157"/>
                <a:gridCol w="1052276"/>
                <a:gridCol w="1317416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Единицы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Базовое 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Ожидаемое значение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Смертность трудоспособного населения Белгородской области,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27,1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(-4,2%)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 болезней системы кровообращения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1814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(-4,5%)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 внешних причин (травмы, ожоги, отравления и т.п.)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(-4,9%)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 злокачественных новообразований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чел.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805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(-4,7%)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Выход на инвалидность населения Белгородской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чел.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 10 000 населения в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63,9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(-5,3%)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Стратегическая целесообразность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Финансирование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Общая сумма инвестиций ~ 230,16 млн. руб., в </a:t>
            </a:r>
            <a:r>
              <a:rPr lang="ru-RU" sz="1400" dirty="0" err="1" smtClean="0">
                <a:solidFill>
                  <a:srgbClr val="000000"/>
                </a:solidFill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</a:rPr>
              <a:t>. ~ 150,0 млн. руб. – оборудование, ~ 60,0 млн. руб. – СМР,</a:t>
            </a:r>
            <a:r>
              <a:rPr lang="en-US" sz="1400" dirty="0" smtClean="0">
                <a:solidFill>
                  <a:srgbClr val="000000"/>
                </a:solidFill>
              </a:rPr>
              <a:t> ~</a:t>
            </a:r>
            <a:r>
              <a:rPr lang="ru-RU" sz="1400" dirty="0" smtClean="0">
                <a:solidFill>
                  <a:srgbClr val="000000"/>
                </a:solidFill>
              </a:rPr>
              <a:t>20,16 млн. руб. прочие затраты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Предполагаемые сроки начала финансирования проекта - 3-й кв. 2014г.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Срок финансирования – 3 года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20351905"/>
              </p:ext>
            </p:extLst>
          </p:nvPr>
        </p:nvGraphicFramePr>
        <p:xfrm>
          <a:off x="563905" y="1093192"/>
          <a:ext cx="806489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87492"/>
              </p:ext>
            </p:extLst>
          </p:nvPr>
        </p:nvGraphicFramePr>
        <p:xfrm>
          <a:off x="179389" y="1125538"/>
          <a:ext cx="8750330" cy="4777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753"/>
                <a:gridCol w="5099365"/>
                <a:gridCol w="1061352"/>
                <a:gridCol w="2133860"/>
              </a:tblGrid>
              <a:tr h="28119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1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5995" marR="35995" marT="45698" marB="45698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Социальная эффективность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0" marR="91430" marT="45698" marB="456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195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1.1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Охват населения социальными благами за 1 год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чел. 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1,2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291449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1.2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Участие населения в мероприятиях проекта</a:t>
                      </a: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чел. 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281173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2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5996" marR="35996" marT="45686" marB="45686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Рабочие места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4" marR="91434" marT="45686" marB="4568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1427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2.1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6" marR="35996" marT="45686" marB="456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Новые рабочие места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9974" marR="91434" marT="45686" marB="4568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Ед.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32</a:t>
                      </a:r>
                    </a:p>
                  </a:txBody>
                  <a:tcPr marL="91434" marR="107989" marT="45708" marB="45708" horzOverflow="overflow">
                    <a:noFill/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2.2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6" marR="35996" marT="45686" marB="456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Средняя з/п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9974" marR="91434" marT="45686" marB="4568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20,4</a:t>
                      </a:r>
                    </a:p>
                  </a:txBody>
                  <a:tcPr marL="91434" marR="107989" marT="45708" marB="45708" horzOverflow="overflow"/>
                </a:tc>
              </a:tr>
              <a:tr h="291427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2.3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6" marR="35996" marT="45686" marB="456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Годовой ФОТ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59974" marR="91434" marT="45686" marB="4568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Млн. руб.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10,3</a:t>
                      </a:r>
                    </a:p>
                  </a:txBody>
                  <a:tcPr marL="91434" marR="107989" marT="45708" marB="45708" horzOverflow="overflow"/>
                </a:tc>
              </a:tr>
              <a:tr h="28119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5995" marR="35995" marT="45698" marB="45698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Бюджетная эффективность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0" marR="91430" marT="45698" marB="456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195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3.1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в консолидированный бюджет области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Млн. руб.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1,34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281195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3.2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Снижение возможного ущерба 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125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>
                    <a:noFill/>
                  </a:tcPr>
                </a:tc>
              </a:tr>
              <a:tr h="28119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4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5995" marR="35995" marT="45698" marB="45698"/>
                </a:tc>
                <a:tc gridSpan="3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Экономическая</a:t>
                      </a:r>
                      <a:r>
                        <a:rPr kumimoji="0"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charset="0"/>
                        </a:rPr>
                        <a:t> эффективность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0" marR="91430" marT="45698" marB="4569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195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4.1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Годовой объем выручки *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Млн. руб.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46,1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281195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latin typeface="+mn-lt"/>
                        </a:rPr>
                        <a:t>4.2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Рентабельность инвестиций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%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28119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Срок окупаемости</a:t>
                      </a:r>
                      <a:r>
                        <a:rPr lang="ru-RU" sz="1200" baseline="0" dirty="0" smtClean="0">
                          <a:latin typeface="+mn-lt"/>
                        </a:rPr>
                        <a:t> проекта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+mn-lt"/>
                        </a:rPr>
                        <a:t>Лет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7 – 10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281195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Объем</a:t>
                      </a:r>
                      <a:r>
                        <a:rPr lang="ru-RU" sz="1200" baseline="0" dirty="0" smtClean="0">
                          <a:latin typeface="+mn-lt"/>
                        </a:rPr>
                        <a:t> инвестиций в основной капитал в рамках проекта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Млн. руб.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170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91430" marR="107985" marT="45698" marB="45698"/>
                </a:tc>
              </a:tr>
              <a:tr h="47806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  <a:endParaRPr kumimoji="0"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5" marR="35995" marT="45698" marB="4569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Сумма добавленной стоимости от реализации проекта за 5 лет</a:t>
                      </a:r>
                      <a:endParaRPr kumimoji="0"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179993" marR="91430" marT="45698" marB="4569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+mn-lt"/>
                        </a:rPr>
                        <a:t>Млн. руб.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0" marR="143984" marT="45698" marB="4569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101,6</a:t>
                      </a:r>
                    </a:p>
                  </a:txBody>
                  <a:tcPr marL="91430" marR="107985" marT="45698" marB="45698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Показатели эффективности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Прогноз затрат на запуск и выручка проекта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39552" y="5157192"/>
            <a:ext cx="8248848" cy="9421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Выручка </a:t>
            </a:r>
            <a:r>
              <a:rPr lang="ru-RU" sz="1400" dirty="0">
                <a:solidFill>
                  <a:srgbClr val="000000"/>
                </a:solidFill>
              </a:rPr>
              <a:t>при выходе на полную мощность ~ </a:t>
            </a:r>
            <a:r>
              <a:rPr lang="ru-RU" sz="1400" dirty="0" smtClean="0">
                <a:solidFill>
                  <a:srgbClr val="000000"/>
                </a:solidFill>
              </a:rPr>
              <a:t>46,1 млн. </a:t>
            </a:r>
            <a:r>
              <a:rPr lang="ru-RU" sz="1400" dirty="0">
                <a:solidFill>
                  <a:srgbClr val="000000"/>
                </a:solidFill>
              </a:rPr>
              <a:t>руб. в год с НДС. </a:t>
            </a:r>
            <a:endParaRPr lang="ru-RU" sz="1400" dirty="0" smtClean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Бюджетная эффективность (начислено </a:t>
            </a:r>
            <a:r>
              <a:rPr lang="ru-RU" sz="1400" dirty="0">
                <a:solidFill>
                  <a:srgbClr val="000000"/>
                </a:solidFill>
              </a:rPr>
              <a:t>налогов (</a:t>
            </a:r>
            <a:r>
              <a:rPr lang="ru-RU" sz="1400" dirty="0" smtClean="0">
                <a:solidFill>
                  <a:srgbClr val="000000"/>
                </a:solidFill>
              </a:rPr>
              <a:t>вкл. </a:t>
            </a:r>
            <a:r>
              <a:rPr lang="ru-RU" sz="1400" dirty="0">
                <a:solidFill>
                  <a:srgbClr val="000000"/>
                </a:solidFill>
              </a:rPr>
              <a:t>ЕСН) в </a:t>
            </a:r>
            <a:r>
              <a:rPr lang="ru-RU" sz="1400" dirty="0" smtClean="0">
                <a:solidFill>
                  <a:srgbClr val="000000"/>
                </a:solidFill>
              </a:rPr>
              <a:t>год) </a:t>
            </a:r>
            <a:r>
              <a:rPr lang="en-US" sz="1400" dirty="0" smtClean="0">
                <a:solidFill>
                  <a:srgbClr val="000000"/>
                </a:solidFill>
              </a:rPr>
              <a:t>~</a:t>
            </a:r>
            <a:r>
              <a:rPr lang="ru-RU" sz="1400" dirty="0" smtClean="0">
                <a:solidFill>
                  <a:srgbClr val="000000"/>
                </a:solidFill>
              </a:rPr>
              <a:t> 1,34 млн. </a:t>
            </a:r>
            <a:r>
              <a:rPr lang="ru-RU" sz="1400" dirty="0">
                <a:solidFill>
                  <a:srgbClr val="000000"/>
                </a:solidFill>
              </a:rPr>
              <a:t>руб</a:t>
            </a:r>
            <a:r>
              <a:rPr lang="ru-RU" sz="1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Снижение возможного ущерба для Белгородской области  </a:t>
            </a:r>
            <a:r>
              <a:rPr lang="en-US" sz="1400" dirty="0" smtClean="0">
                <a:solidFill>
                  <a:srgbClr val="000000"/>
                </a:solidFill>
              </a:rPr>
              <a:t>~ 125 </a:t>
            </a:r>
            <a:r>
              <a:rPr lang="ru-RU" sz="1400" dirty="0" smtClean="0">
                <a:solidFill>
                  <a:srgbClr val="000000"/>
                </a:solidFill>
              </a:rPr>
              <a:t>млн. руб.</a:t>
            </a:r>
            <a:endParaRPr lang="ru-RU" sz="14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00034" y="1071546"/>
          <a:ext cx="8072494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Прямоугольник 16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357686" y="2285992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Инфраструктурные проекты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Учебный центр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89216"/>
              </p:ext>
            </p:extLst>
          </p:nvPr>
        </p:nvGraphicFramePr>
        <p:xfrm>
          <a:off x="214282" y="1000108"/>
          <a:ext cx="8786874" cy="510339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2798"/>
                <a:gridCol w="7234076"/>
              </a:tblGrid>
              <a:tr h="3269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Содержание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8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Проект создание учебного центра кластера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530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инициации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Возможность проведения совместных учебных мероприятий с привлечением экспертов в связи с переходом отрасли на стандарты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GMP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Необходимость проведения </a:t>
                      </a:r>
                      <a:r>
                        <a:rPr lang="ru-RU" sz="1200" dirty="0" smtClean="0"/>
                        <a:t> первичной и </a:t>
                      </a:r>
                      <a:r>
                        <a:rPr lang="ru-RU" sz="1200" dirty="0" err="1" smtClean="0"/>
                        <a:t>предаттестационной</a:t>
                      </a:r>
                      <a:r>
                        <a:rPr lang="ru-RU" sz="1200" dirty="0" smtClean="0"/>
                        <a:t> подготовки рабочего персонала, в</a:t>
                      </a:r>
                      <a:r>
                        <a:rPr lang="ru-RU" sz="1200" baseline="0" dirty="0" smtClean="0"/>
                        <a:t> т.ч.</a:t>
                      </a:r>
                      <a:r>
                        <a:rPr lang="ru-RU" sz="1200" dirty="0" smtClean="0"/>
                        <a:t> силами квалифицированных работников  заинтересованных предприятий и сотрудников учебных учреждений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Необходимость формирования планов между учебными учреждениями  и предприятиями для обучения востребованного персонала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714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Результат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Учебный центр обеспечивающий эффективное взаимодействие между учебными учреждениями и предприятиями кластера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Обеспечение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предпроизводственной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предаттестационной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подготовки персонала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1446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Предполагаемые действия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Координация учебных планов ВУЗов и потребностей предприятий, формирование концепции учебного центра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Определение площадки для организации учебного центра на базе ВУЗа или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бизнес-инкубатора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Подготовка проекта и оценка затрат на запуск центра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Реализация проекта и привлечение компаний МСП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921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Затраты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Предварительная оценка – 1,3 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84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46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Организатор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Центр кластерного развития, учебные учреждения, предприятия кластера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169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622"/>
            <a:ext cx="9144000" cy="6858000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Анализ рисков </a:t>
            </a:r>
            <a:r>
              <a:rPr lang="ru-RU" sz="2000" b="1" dirty="0">
                <a:solidFill>
                  <a:srgbClr val="000000"/>
                </a:solidFill>
              </a:rPr>
              <a:t>Биофармацевтического </a:t>
            </a:r>
            <a:r>
              <a:rPr lang="ru-RU" sz="2000" b="1" dirty="0" smtClean="0">
                <a:solidFill>
                  <a:srgbClr val="000000"/>
                </a:solidFill>
              </a:rPr>
              <a:t>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z="1400" smtClean="0"/>
              <a:pPr/>
              <a:t>17</a:t>
            </a:fld>
            <a:endParaRPr lang="ru-RU" sz="1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95536" y="1124744"/>
            <a:ext cx="8280920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81630"/>
              </p:ext>
            </p:extLst>
          </p:nvPr>
        </p:nvGraphicFramePr>
        <p:xfrm>
          <a:off x="395536" y="1124744"/>
          <a:ext cx="8280920" cy="51125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068"/>
                <a:gridCol w="2040345"/>
                <a:gridCol w="2473426"/>
                <a:gridCol w="2089081"/>
              </a:tblGrid>
              <a:tr h="2047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Финансовые риски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1. Нехватка финансовых ресурсов для модернизации производства в соответствии со стандартом GMP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2. Недостаточные финансовые и инфраструктурные возможности для разработки новых лекарственных средств.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3. Недостаток средств для эффективной защиты прав интеллектуальной собственности.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1.Средняя.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Много новых производств, работающих в соответствии со стандартом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GMP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.Сложившиеся производства переходят на стандарт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GMP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в соответствии с принятым графиком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2. Средняя. Снижение доли рынка компаниями кластера, снижение объемов выручки.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3. Потеря средств, использованных для разработок, увеличение стоимости разработок, увеличение себестоимости продукции и снижение рентабельности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1.Контроль за исполнением мероприятий в связи с переходом на стандарты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</a:rPr>
                        <a:t>GMP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2. Взаимодействие предприятий кластера с ЦДКИ НИУ «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БелГУ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» на некоммерческой основе. Привлечение федеральных средств в рамках программы «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Фарма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2020»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3. Создание особого «фонда защиты прав интеллектуальной собственности разработчиков и производителей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высококонкурентных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инноваций»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20116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Риски материально-технического обеспечения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1.Недобросовестная конкуренция со стороны иностранных производителей субстанций.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2.Сбои в поставках сырья.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 Средняя. Может привести к снижению объемов производства субстанций и как следствие – снижение объемов выручки и рентабельности производства. Ожидаемый ущерб составит 5 млрд. руб.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2.Средняя.Основное сырье закупается в Китае или Индии, длительность поставок, зависимость от политической ситуации.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 Снижение себестоимости собственных субстанций за счет снижения издержек путем организации внутри кластерных инфраструктурных проектов: общих лабораторий и центров исследования, общих закупок необходимого сырья, а также федеральному контролю за качеством поставляемых субстанций.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2.Поиск альтернативных партнеров по поставкам сырья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/>
                </a:tc>
              </a:tr>
              <a:tr h="1053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Экономические риски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1.Повышение закупочных цен на сырье (понижение курса рубля)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2.Повышение цен на энергоресурсы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1.Средняя.Повышение себестоимости сырья и его доставки, ухудшение конкурентоспособности конечного продукта.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2.Средняя.Ухудшение конкурентоспособности конечного продукта, изменение позиционирования кластера на рынке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1.Переход на сырье отечественного производства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2.Поиск решений, оптимизирующих </a:t>
                      </a:r>
                      <a:r>
                        <a:rPr lang="ru-RU" sz="900" dirty="0" err="1">
                          <a:effectLst/>
                        </a:rPr>
                        <a:t>энергозатраты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28" marR="3452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2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Центр утилизации отходов химического, биологического производства и отходов ГСМ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89216"/>
              </p:ext>
            </p:extLst>
          </p:nvPr>
        </p:nvGraphicFramePr>
        <p:xfrm>
          <a:off x="214282" y="1000109"/>
          <a:ext cx="8786874" cy="50811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2798"/>
                <a:gridCol w="7234076"/>
              </a:tblGrid>
              <a:tr h="37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Содержание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8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Проект создание центра утилизации отходов химического и биологического производств, отходов ГСМ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94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инициации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Необходимость обеспечения высоких экологических стандартов;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Возможность снижения участников кластера на расходы связанные с переработкой и утилизацией отходов;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Возможность получения дополнительных средств от оказания коммерческих услуг сторонним компаниям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Calibri"/>
                      </a:endParaRPr>
                    </a:p>
                  </a:txBody>
                  <a:tcPr marT="45723" marB="45723" horzOverflow="overflow"/>
                </a:tc>
              </a:tr>
              <a:tr h="1153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Результат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Экологический центр на базе 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Полисинтез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созданный путем расширения и модернизации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шламонакопителя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предприятия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Снижение издержек з</a:t>
                      </a:r>
                      <a:r>
                        <a:rPr lang="ru-RU" sz="1200" kern="1200" dirty="0" smtClean="0"/>
                        <a:t>а счет консолидации процессов по утилизации отходов участников кластера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lang="ru-RU" sz="1200" kern="1200" dirty="0" smtClean="0"/>
                        <a:t> Увеличение выручки предприятий за счет оказания коммерческих  услуг по утилизации отходов для сторонних организаций,</a:t>
                      </a:r>
                      <a:r>
                        <a:rPr lang="ru-RU" sz="1200" kern="1200" baseline="0" dirty="0" smtClean="0"/>
                        <a:t> в итоге </a:t>
                      </a:r>
                      <a:r>
                        <a:rPr lang="ru-RU" sz="1200" kern="1200" dirty="0" smtClean="0"/>
                        <a:t>увеличение налогооблагаемой базы.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1215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Предполагаемые действия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Формирование проекта и бизнес-плана экологического центра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Привлечение средств для реализации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Приобретение оборудования и обучение персонала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200" kern="1200" dirty="0" smtClean="0"/>
                        <a:t>Дооснащение цеха оборудованием по очистке химических отходов, биологических отходов, сточных вод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Расширение </a:t>
                      </a: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шламонакопителя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23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Затраты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Требуется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23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2014 – 2015  гг.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Организатор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Центр кластерного развития, 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Полисинтез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», ООО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Пик-Фарма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Хим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Центр трансферта технологий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89216"/>
              </p:ext>
            </p:extLst>
          </p:nvPr>
        </p:nvGraphicFramePr>
        <p:xfrm>
          <a:off x="214282" y="1000109"/>
          <a:ext cx="8786874" cy="482350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2798"/>
                <a:gridCol w="7234076"/>
              </a:tblGrid>
              <a:tr h="37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Содержание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8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Проект создания центра трансферта технологий на базе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бизнес-инкубатора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</a:tr>
              <a:tr h="942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инициации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 Необходимость повышения </a:t>
                      </a:r>
                      <a:r>
                        <a:rPr lang="ru-RU" sz="1200" kern="1200" dirty="0" smtClean="0"/>
                        <a:t>взаимодействия между научно-исследовательскими организациями и предприятиями кластера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lang="ru-RU" sz="1200" kern="1200" dirty="0" smtClean="0"/>
                        <a:t> Необходимость</a:t>
                      </a:r>
                      <a:r>
                        <a:rPr lang="ru-RU" sz="1200" kern="1200" baseline="0" dirty="0" smtClean="0"/>
                        <a:t> активной </a:t>
                      </a:r>
                      <a:r>
                        <a:rPr lang="ru-RU" sz="1200" dirty="0" smtClean="0"/>
                        <a:t>реализации </a:t>
                      </a:r>
                      <a:r>
                        <a:rPr lang="ru-RU" sz="1200" dirty="0" err="1" smtClean="0"/>
                        <a:t>экспортно</a:t>
                      </a:r>
                      <a:r>
                        <a:rPr lang="ru-RU" sz="1200" dirty="0" smtClean="0"/>
                        <a:t>- импортных рыночных интересов участников кластера в направлении трансферта технологий;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lang="ru-RU" sz="1200" dirty="0" smtClean="0"/>
                        <a:t> Необходимость  патентной поддержки и содействие коммерциализации результатов 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 horzOverflow="overflow"/>
                </a:tc>
              </a:tr>
              <a:tr h="1153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Результат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Создание центра трансферта технологий на базе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бизнес-инкубатора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ОГБУ «БРРИЦ»;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Активизация процесса трансферта технологий;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Увеличение числа полученных патентов и зарегистрированных продуктов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Снижение издержек предприятий на патентование, приобретение и коммерциализацию  технологий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11215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Предполагаемые действия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Формирование проекта и бизнес-плана центра трансферта технологий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Привлечение средств для реализации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Приобретение оборудования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200" kern="1200" dirty="0" smtClean="0"/>
                        <a:t>Заключение договора с ОГБУ «БРРИЦ» на пользование</a:t>
                      </a:r>
                      <a:r>
                        <a:rPr lang="ru-RU" sz="1200" kern="1200" baseline="0" dirty="0" smtClean="0"/>
                        <a:t> помещениями </a:t>
                      </a:r>
                      <a:r>
                        <a:rPr lang="ru-RU" sz="1200" kern="1200" baseline="0" dirty="0" err="1" smtClean="0"/>
                        <a:t>бизнес-инкубатора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</a:tr>
              <a:tr h="223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Затраты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Требуется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23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2014 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371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Организатор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Центр кластерного развития, предприятия кластера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Центр клинических исследований </a:t>
            </a:r>
            <a:r>
              <a:rPr lang="ru-RU" sz="2000" b="1" dirty="0" err="1" smtClean="0">
                <a:solidFill>
                  <a:schemeClr val="tx1"/>
                </a:solidFill>
                <a:latin typeface="Arial"/>
                <a:ea typeface="Times New Roman"/>
              </a:rPr>
              <a:t>дженериковых</a:t>
            </a:r>
            <a:r>
              <a:rPr lang="ru-RU" sz="2000" b="1" dirty="0" smtClean="0">
                <a:solidFill>
                  <a:schemeClr val="tx1"/>
                </a:solidFill>
                <a:latin typeface="Arial"/>
                <a:ea typeface="Times New Roman"/>
              </a:rPr>
              <a:t> и оригинальных препаратов</a:t>
            </a:r>
            <a:endParaRPr lang="ru-RU" sz="2000" b="1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89216"/>
              </p:ext>
            </p:extLst>
          </p:nvPr>
        </p:nvGraphicFramePr>
        <p:xfrm>
          <a:off x="214282" y="1000109"/>
          <a:ext cx="8786874" cy="53950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2798"/>
                <a:gridCol w="7234076"/>
              </a:tblGrid>
              <a:tr h="368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Содержание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138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Проект создания центра клинических исследований на базе 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«Областной клинической больницы» при взаимодействии с НИУ «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</a:rPr>
                        <a:t>БелГУ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8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Причины инициации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Возможность ускорения регистрации оригинальных и </a:t>
                      </a:r>
                      <a:r>
                        <a:rPr kumimoji="0" lang="ru-RU" sz="12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дженериковых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препаратов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Возможность снижения затрат на регистрацию препаратов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Необходимость расширения возможностей Белгородской области в направлении регистрации препаратов, развитие направления доклинических исследований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Calibri"/>
                      </a:endParaRPr>
                    </a:p>
                  </a:txBody>
                  <a:tcPr marT="45723" marB="45723" horzOverflow="overflow"/>
                </a:tc>
              </a:tr>
              <a:tr h="1474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Результат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Создание центра клинических исследований  на базе «Областной клинической больницы»;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200" kern="1200" dirty="0" smtClean="0"/>
                        <a:t>Проведение научных исследований по разработке новых лекарственных форм и методов анализа их качества;</a:t>
                      </a:r>
                      <a:r>
                        <a:rPr lang="ru-RU" sz="1200" kern="1200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lang="ru-RU" sz="1200" kern="1200" baseline="0" dirty="0" smtClean="0"/>
                        <a:t> </a:t>
                      </a:r>
                      <a:r>
                        <a:rPr lang="ru-RU" sz="1200" kern="1200" dirty="0" smtClean="0"/>
                        <a:t>Производство экспериментальных партий медикаментов;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lang="ru-RU" sz="1200" kern="1200" baseline="0" dirty="0" smtClean="0"/>
                        <a:t> Р</a:t>
                      </a:r>
                      <a:r>
                        <a:rPr lang="ru-RU" sz="1200" kern="1200" dirty="0" smtClean="0"/>
                        <a:t>азработка нормативных документов (досье) на лекарственные средства;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13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  <a:defRPr/>
                      </a:pPr>
                      <a:r>
                        <a:rPr lang="ru-RU" sz="1200" kern="1200" dirty="0" smtClean="0"/>
                        <a:t> Анализ и сертификация качества ЛС, ввозимых на территорию Белгородской области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/>
                </a:tc>
              </a:tr>
              <a:tr h="1203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Предполагаемые действия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Формирование проекта и бизнес-плана центра клинических исследований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Выделение корпуса «Областной клинической больницы» под центр клинических исследований;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Приобретение лабораторного оборудования;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Формирование условий соответствия стандарту ГОСТ Р 52379-2005 «Надлежащая клиническая практика»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Создание групп добровольцев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21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Затраты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Требуется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221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2014 – 2015  гг.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  <a:tr h="368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Организатор проекта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225686"/>
                        </a:buClr>
                        <a:buSzTx/>
                        <a:buFont typeface="Wingdings" pitchFamily="2" charset="2"/>
                        <a:buChar char=""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Центр кластерного развития, «Областная клиническая больница», НИУ «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БелГУ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Прямоугольник 6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57686" y="2285992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Times New Roman"/>
              </a:rPr>
              <a:t>Стратегия расширения кластера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51520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4278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643050"/>
            <a:ext cx="8136904" cy="3730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привлечения новых участников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428596" y="928671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Прогноз прироста участников в кластере :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174</a:t>
            </a:fld>
            <a:endParaRPr lang="ru-RU" sz="140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383477"/>
              </p:ext>
            </p:extLst>
          </p:nvPr>
        </p:nvGraphicFramePr>
        <p:xfrm>
          <a:off x="755576" y="1412776"/>
          <a:ext cx="7632848" cy="273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57290" y="4572008"/>
            <a:ext cx="676875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	2014 год:  ООО «</a:t>
            </a:r>
            <a:r>
              <a:rPr lang="ru-RU" sz="1200" dirty="0" err="1" smtClean="0">
                <a:solidFill>
                  <a:schemeClr val="tx1"/>
                </a:solidFill>
              </a:rPr>
              <a:t>Белфарма</a:t>
            </a:r>
            <a:r>
              <a:rPr lang="ru-RU" sz="1200" dirty="0" smtClean="0">
                <a:solidFill>
                  <a:schemeClr val="tx1"/>
                </a:solidFill>
              </a:rPr>
              <a:t>» (организация производства ГЛС), ООО «Белгородский центр развития и стажировок»( консалтинговые услуги и образовательные программы;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	2015 год:  ЗАО «Прикладные </a:t>
            </a:r>
            <a:r>
              <a:rPr lang="ru-RU" sz="1200" dirty="0" err="1" smtClean="0">
                <a:solidFill>
                  <a:schemeClr val="tx1"/>
                </a:solidFill>
              </a:rPr>
              <a:t>нанотехнологии</a:t>
            </a:r>
            <a:r>
              <a:rPr lang="ru-RU" sz="1200" dirty="0" smtClean="0">
                <a:solidFill>
                  <a:schemeClr val="tx1"/>
                </a:solidFill>
              </a:rPr>
              <a:t>» (производство лекарственных веществ растительного происхождения), ООО «</a:t>
            </a:r>
            <a:r>
              <a:rPr lang="ru-RU" sz="1200" dirty="0" err="1" smtClean="0">
                <a:solidFill>
                  <a:schemeClr val="tx1"/>
                </a:solidFill>
              </a:rPr>
              <a:t>Белави</a:t>
            </a:r>
            <a:r>
              <a:rPr lang="ru-RU" sz="1200" dirty="0" smtClean="0">
                <a:solidFill>
                  <a:schemeClr val="tx1"/>
                </a:solidFill>
              </a:rPr>
              <a:t>» ( производство полимерной упаковки);</a:t>
            </a:r>
          </a:p>
          <a:p>
            <a:pPr algn="just"/>
            <a:endParaRPr lang="ru-RU" sz="1200" dirty="0" smtClean="0">
              <a:solidFill>
                <a:schemeClr val="tx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	2016 год:  ЗАО «</a:t>
            </a:r>
            <a:r>
              <a:rPr lang="ru-RU" sz="1200" dirty="0" err="1" smtClean="0">
                <a:solidFill>
                  <a:schemeClr val="tx1"/>
                </a:solidFill>
              </a:rPr>
              <a:t>Белпром</a:t>
            </a:r>
            <a:r>
              <a:rPr lang="ru-RU" sz="1200" dirty="0" smtClean="0">
                <a:solidFill>
                  <a:schemeClr val="tx1"/>
                </a:solidFill>
              </a:rPr>
              <a:t>» (разработка и внедрение низкокалорийных сахарозаменителей),ООО «</a:t>
            </a:r>
            <a:r>
              <a:rPr lang="ru-RU" sz="1200" dirty="0" err="1" smtClean="0">
                <a:solidFill>
                  <a:schemeClr val="tx1"/>
                </a:solidFill>
              </a:rPr>
              <a:t>Сэлвим</a:t>
            </a:r>
            <a:r>
              <a:rPr lang="ru-RU" sz="1200" dirty="0" smtClean="0">
                <a:solidFill>
                  <a:schemeClr val="tx1"/>
                </a:solidFill>
              </a:rPr>
              <a:t>» (дочернее предприятие по производству ГЛС в </a:t>
            </a:r>
            <a:r>
              <a:rPr lang="ru-RU" sz="1200" dirty="0" err="1" smtClean="0">
                <a:solidFill>
                  <a:schemeClr val="tx1"/>
                </a:solidFill>
              </a:rPr>
              <a:t>промпарке</a:t>
            </a:r>
            <a:r>
              <a:rPr lang="ru-RU" sz="1200" dirty="0" smtClean="0">
                <a:solidFill>
                  <a:schemeClr val="tx1"/>
                </a:solidFill>
              </a:rPr>
              <a:t> «Северный»), ООО «</a:t>
            </a:r>
            <a:r>
              <a:rPr lang="ru-RU" sz="1200" dirty="0" err="1" smtClean="0">
                <a:solidFill>
                  <a:schemeClr val="tx1"/>
                </a:solidFill>
              </a:rPr>
              <a:t>Наноапатит</a:t>
            </a:r>
            <a:r>
              <a:rPr lang="ru-RU" sz="1200" dirty="0" smtClean="0">
                <a:solidFill>
                  <a:schemeClr val="tx1"/>
                </a:solidFill>
              </a:rPr>
              <a:t>» (синтез </a:t>
            </a:r>
            <a:r>
              <a:rPr lang="ru-RU" sz="1200" dirty="0" err="1" smtClean="0">
                <a:solidFill>
                  <a:schemeClr val="tx1"/>
                </a:solidFill>
              </a:rPr>
              <a:t>наноструктурированного</a:t>
            </a:r>
            <a:r>
              <a:rPr lang="ru-RU" sz="1200" dirty="0" smtClean="0">
                <a:solidFill>
                  <a:schemeClr val="tx1"/>
                </a:solidFill>
              </a:rPr>
              <a:t> гидроксилапатита).</a:t>
            </a:r>
          </a:p>
          <a:p>
            <a:pPr algn="just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643050"/>
            <a:ext cx="8136904" cy="4111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Подача заявления на рассмотрение совету кластера;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Проверка соответствия требованиям;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Принятие решения о приеме;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Вступление в кластер.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Стимулирование создания новых предприятий кластера;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Интеграция предприятий Белгородской области в кластер.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привлечения новых участников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428596" y="928671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Порядок вступления в </a:t>
            </a:r>
            <a:r>
              <a:rPr lang="ru-RU" sz="1400" b="1" dirty="0" smtClean="0">
                <a:solidFill>
                  <a:srgbClr val="000000"/>
                </a:solidFill>
              </a:rPr>
              <a:t>Биофармацевтический</a:t>
            </a:r>
            <a:r>
              <a:rPr lang="ru-RU" sz="1400" b="1" dirty="0" smtClean="0">
                <a:solidFill>
                  <a:schemeClr val="tx1"/>
                </a:solidFill>
              </a:rPr>
              <a:t> кластер :</a:t>
            </a:r>
          </a:p>
        </p:txBody>
      </p:sp>
      <p:sp>
        <p:nvSpPr>
          <p:cNvPr id="5" name="Rectangle 18"/>
          <p:cNvSpPr/>
          <p:nvPr/>
        </p:nvSpPr>
        <p:spPr>
          <a:xfrm>
            <a:off x="428596" y="3714752"/>
            <a:ext cx="8424936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Пути расширения состава участников кластера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Формирование портфельных проектов Советом кластера и создание под проекты новых инновационных предприятий;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Стимулирование </a:t>
            </a:r>
            <a:r>
              <a:rPr lang="ru-RU" sz="1400" dirty="0" err="1" smtClean="0">
                <a:solidFill>
                  <a:schemeClr val="tx1"/>
                </a:solidFill>
              </a:rPr>
              <a:t>внутрикластерных</a:t>
            </a:r>
            <a:r>
              <a:rPr lang="ru-RU" sz="1400" dirty="0" smtClean="0">
                <a:solidFill>
                  <a:schemeClr val="tx1"/>
                </a:solidFill>
              </a:rPr>
              <a:t> связей для создания совместных предприятий в производственных и научно-технических направлениях;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Участие в программах поддержки и субсидирования создания малых и средних форм предприятий;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Создание новых предприятий на базе инфраструктурных объектов – Бизнес инкубатора, Технопарка и Промышленного парка Северный.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привлечения новых участников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428596" y="1000108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Стимулирование создания новых предприятий кластера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Размещение информации о кластере на Интернет сайте ЦКР, создание обособленного интернет сайта </a:t>
            </a:r>
            <a:r>
              <a:rPr lang="ru-RU" sz="1400" dirty="0">
                <a:solidFill>
                  <a:srgbClr val="000000"/>
                </a:solidFill>
              </a:rPr>
              <a:t>Биофармацевтического</a:t>
            </a:r>
            <a:r>
              <a:rPr lang="ru-RU" sz="1400" dirty="0" smtClean="0">
                <a:solidFill>
                  <a:schemeClr val="tx1"/>
                </a:solidFill>
              </a:rPr>
              <a:t> кластера 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Освещение деятельности кластера в СМИ регионального и федерального уровня;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Обеспечение участников кластера доступом к объектам инновационной инфраструктуры, создание площадок кластера в Технопарке и Промышленном парке Северный;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Формирование положительной деловой репутации кластера;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Проведение конференций с приглашением потенциальных участников к обсуждению вопросов развития кластера.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привлечения новых участников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357158" y="1000108"/>
            <a:ext cx="84249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Интеграция предприятий региона в кластер: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177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622"/>
            <a:ext cx="9144000" cy="6858000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</a:rPr>
              <a:t>Анализ рисков </a:t>
            </a:r>
            <a:r>
              <a:rPr lang="ru-RU" sz="2000" b="1" dirty="0">
                <a:solidFill>
                  <a:srgbClr val="000000"/>
                </a:solidFill>
              </a:rPr>
              <a:t>Биофармацевтического </a:t>
            </a:r>
            <a:r>
              <a:rPr lang="ru-RU" sz="2000" b="1" dirty="0" smtClean="0">
                <a:solidFill>
                  <a:srgbClr val="000000"/>
                </a:solidFill>
              </a:rPr>
              <a:t>кластера  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18</a:t>
            </a:fld>
            <a:endParaRPr lang="ru-RU" sz="1400" dirty="0"/>
          </a:p>
        </p:txBody>
      </p:sp>
      <p:sp>
        <p:nvSpPr>
          <p:cNvPr id="136" name="Прямоугольник 135"/>
          <p:cNvSpPr/>
          <p:nvPr/>
        </p:nvSpPr>
        <p:spPr>
          <a:xfrm>
            <a:off x="395536" y="1124744"/>
            <a:ext cx="8280920" cy="47525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9742"/>
              </p:ext>
            </p:extLst>
          </p:nvPr>
        </p:nvGraphicFramePr>
        <p:xfrm>
          <a:off x="395535" y="1124744"/>
          <a:ext cx="8280920" cy="4718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067"/>
                <a:gridCol w="2040347"/>
                <a:gridCol w="2473426"/>
                <a:gridCol w="2089080"/>
              </a:tblGrid>
              <a:tr h="3149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Коммерческие риски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1.Снижение спроса на продукцию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2.Рынки сбыта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1.Низкие. В условиях понижения курса рубля российский товар становиться более конкурентоспособным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2.Низкие.Рынки сбыта кластера представлены в основном территорией РФ и союзными республиками.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1.Рынок показывает постоянную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динамику спроса.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2.Есть еще неосвоенные рынки субъектов РФ и Ближнего Зарубежья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68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Экологические риски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1.Влияние на загрязнение окружающей среды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1.Высокие.У ряда предприятий устаревшие очистные сооружения.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1.Необходимо строительство современных локальных очистных сооружений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6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По данным предоставленным участниками кластера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202106"/>
              </p:ext>
            </p:extLst>
          </p:nvPr>
        </p:nvGraphicFramePr>
        <p:xfrm>
          <a:off x="571472" y="1714488"/>
          <a:ext cx="8143931" cy="37158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618947"/>
                <a:gridCol w="1215512"/>
                <a:gridCol w="1215512"/>
                <a:gridCol w="1093960"/>
              </a:tblGrid>
              <a:tr h="4584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Значение* 2012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Значение* 2018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Прирост,  %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3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Совокупная выручка предприятий-участников кластера на внутреннем и внешнем </a:t>
                      </a:r>
                      <a:r>
                        <a:rPr lang="ru-RU" sz="1400" dirty="0" smtClean="0"/>
                        <a:t>рынке, млрд.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5,8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  <a:endParaRPr lang="ru-RU" sz="14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/>
                </a:tc>
              </a:tr>
              <a:tr h="563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Общее число </a:t>
                      </a:r>
                      <a:r>
                        <a:rPr lang="ru-RU" sz="1400" dirty="0" smtClean="0"/>
                        <a:t>рабочих </a:t>
                      </a:r>
                      <a:r>
                        <a:rPr lang="ru-RU" sz="1400" dirty="0"/>
                        <a:t>мест на предприятиях и организациях-участниках </a:t>
                      </a:r>
                      <a:r>
                        <a:rPr lang="ru-RU" sz="1400" dirty="0" smtClean="0"/>
                        <a:t>кластера, ед.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1525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2801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latin typeface="+mn-lt"/>
                          <a:ea typeface="+mn-ea"/>
                          <a:cs typeface="+mn-cs"/>
                        </a:rPr>
                        <a:t>83,6</a:t>
                      </a:r>
                      <a:endParaRPr lang="ru-RU" sz="14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/>
                </a:tc>
              </a:tr>
              <a:tr h="421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Объем налоговых </a:t>
                      </a:r>
                      <a:r>
                        <a:rPr lang="ru-RU" sz="1400" dirty="0" smtClean="0"/>
                        <a:t>отчислений,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352,3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971,1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/>
                        <a:t>175</a:t>
                      </a:r>
                      <a:endParaRPr lang="ru-RU" sz="1400" dirty="0"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/>
                </a:tc>
              </a:tr>
              <a:tr h="65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Выработка на одного работника в среднем по предприятиям и организациям-участникам </a:t>
                      </a:r>
                      <a:r>
                        <a:rPr lang="ru-RU" sz="1400" dirty="0" smtClean="0"/>
                        <a:t>кластера,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/>
                        <a:t>3,8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/>
                        <a:t>4,9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/>
                        <a:t>28,9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/>
                </a:tc>
              </a:tr>
              <a:tr h="434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/>
                        <a:t>Объем переработанных отходов агропромышленного </a:t>
                      </a:r>
                      <a:r>
                        <a:rPr lang="ru-RU" sz="1400" dirty="0" smtClean="0"/>
                        <a:t>комплекса,</a:t>
                      </a:r>
                      <a:r>
                        <a:rPr lang="ru-RU" sz="1400" baseline="0" dirty="0" smtClean="0"/>
                        <a:t> тыс. т.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/>
                        <a:t>70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/>
                        <a:t>12600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 smtClean="0"/>
                        <a:t>20614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21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+mj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19786" y="11428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Цели и результаты развития </a:t>
            </a: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Биофармацевтического </a:t>
            </a:r>
            <a:r>
              <a:rPr lang="ru-RU" sz="2000" b="1" dirty="0" smtClean="0">
                <a:solidFill>
                  <a:srgbClr val="000000"/>
                </a:solidFill>
              </a:rPr>
              <a:t>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1472" y="928670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19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данном документе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9552" y="1268760"/>
            <a:ext cx="8375848" cy="4824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spcAft>
                <a:spcPts val="12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		Разработано в соответствии с рекомендациями Рабочей группы </a:t>
            </a:r>
            <a:r>
              <a:rPr lang="ru-RU" sz="1400" dirty="0">
                <a:solidFill>
                  <a:schemeClr val="tx1"/>
                </a:solidFill>
              </a:rPr>
              <a:t>по разработке механизмов и принципов реализации стратегии новой индустриализации России, </a:t>
            </a:r>
            <a:r>
              <a:rPr lang="ru-RU" sz="1400" dirty="0" smtClean="0">
                <a:solidFill>
                  <a:schemeClr val="tx1"/>
                </a:solidFill>
              </a:rPr>
              <a:t>действующей в </a:t>
            </a:r>
            <a:r>
              <a:rPr lang="ru-RU" sz="1400" dirty="0">
                <a:solidFill>
                  <a:schemeClr val="tx1"/>
                </a:solidFill>
              </a:rPr>
              <a:t>рамках </a:t>
            </a:r>
            <a:r>
              <a:rPr lang="ru-RU" sz="1400" dirty="0" smtClean="0">
                <a:solidFill>
                  <a:schemeClr val="tx1"/>
                </a:solidFill>
              </a:rPr>
              <a:t>реализации Соглашения, заключенного 21 декабря 2011 года </a:t>
            </a:r>
            <a:r>
              <a:rPr lang="ru-RU" sz="1400" dirty="0">
                <a:solidFill>
                  <a:schemeClr val="tx1"/>
                </a:solidFill>
              </a:rPr>
              <a:t>между </a:t>
            </a:r>
            <a:r>
              <a:rPr lang="ru-RU" sz="1400" dirty="0" smtClean="0">
                <a:solidFill>
                  <a:schemeClr val="tx1"/>
                </a:solidFill>
              </a:rPr>
              <a:t>Минэкономразвития России, ООО </a:t>
            </a:r>
            <a:r>
              <a:rPr lang="ru-RU" sz="1400" dirty="0">
                <a:solidFill>
                  <a:schemeClr val="tx1"/>
                </a:solidFill>
              </a:rPr>
              <a:t>«Деловая Россия</a:t>
            </a:r>
            <a:r>
              <a:rPr lang="ru-RU" sz="1400" dirty="0" smtClean="0">
                <a:solidFill>
                  <a:schemeClr val="tx1"/>
                </a:solidFill>
              </a:rPr>
              <a:t>», </a:t>
            </a:r>
            <a:r>
              <a:rPr lang="ru-RU" sz="1400" dirty="0">
                <a:solidFill>
                  <a:schemeClr val="tx1"/>
                </a:solidFill>
              </a:rPr>
              <a:t>ГК «Внешэкономбанк» и АНО «Агентство стратегических инициатив по продвижению новых проектов», в целях координации и </a:t>
            </a:r>
            <a:r>
              <a:rPr lang="ru-RU" sz="1400" dirty="0" smtClean="0">
                <a:solidFill>
                  <a:schemeClr val="tx1"/>
                </a:solidFill>
              </a:rPr>
              <a:t>поддержки процессов создания и развития отраслевых и территориальных кластеров, как одного из основных управленческих инструментов, способствующих процессам перехода к новой конкурентной модели развития российской экономики. 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70092" y="3176173"/>
            <a:ext cx="1913676" cy="10172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8" y="3284984"/>
            <a:ext cx="1682702" cy="744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2627784" y="3176173"/>
            <a:ext cx="1913676" cy="10172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2" name="Picture 5" descr="&amp;Mcy;&amp;icy;&amp;ncy;&amp;icy;&amp;scy;&amp;tcy;&amp;iecy;&amp;rcy;&amp;scy;&amp;tcy;&amp;vcy;&amp;ocy; &amp;ecy;&amp;kcy;&amp;ocy;&amp;ncy;&amp;ocy;&amp;mcy;&amp;icy;&amp;chcy;&amp;iecy;&amp;scy;&amp;kcy;&amp;ocy;&amp;gcy;&amp;ocy; &amp;rcy;&amp;acy;&amp;zcy;&amp;vcy;&amp;icy;&amp;tcy;&amp;icy;&amp;yacy; &amp;Rcy;&amp;ocy;&amp;scy;&amp;scy;&amp;icy;&amp;jcy;&amp;scy;&amp;kcy;&amp;ocy;&amp;jcy; &amp;Fcy;&amp;iecy;&amp;dcy;&amp;iecy;&amp;rcy;&amp;acy;&amp;tscy;&amp;i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70" y="3428999"/>
            <a:ext cx="1771022" cy="5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4716016" y="3176172"/>
            <a:ext cx="1913676" cy="10172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4" name="Picture 7" descr="http://www.atomic-energy.ru/files/images/2011/03/logo_veb_r%5B1%5D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635448" cy="5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834788" y="3176173"/>
            <a:ext cx="1913676" cy="10172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16" name="Picture 11" descr="http://www.finam.ru/sp/=&amp;0=34251&amp;1=42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0"/>
          <a:stretch/>
        </p:blipFill>
        <p:spPr bwMode="auto">
          <a:xfrm>
            <a:off x="7231786" y="3235956"/>
            <a:ext cx="1228646" cy="8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z="1400" smtClean="0"/>
              <a:pPr/>
              <a:t>2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27985" y="2107704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Управление кластером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Управление </a:t>
            </a:r>
            <a:r>
              <a:rPr lang="ru-RU" sz="2000" b="1" dirty="0">
                <a:solidFill>
                  <a:srgbClr val="000000"/>
                </a:solidFill>
              </a:rPr>
              <a:t>кластером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34" y="1574398"/>
            <a:ext cx="8311716" cy="374441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координация деятельности кластера, управление и развитие кластера</a:t>
            </a:r>
            <a:r>
              <a:rPr lang="en-US" sz="1400" dirty="0" smtClean="0">
                <a:solidFill>
                  <a:srgbClr val="000000"/>
                </a:solidFill>
              </a:rPr>
              <a:t>;</a:t>
            </a:r>
            <a:endParaRPr lang="ru-RU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привлечение в кластер новых участников, отвечающих Целям и задачам развития кластера</a:t>
            </a:r>
            <a:r>
              <a:rPr lang="en-US" sz="1400" dirty="0" smtClean="0">
                <a:solidFill>
                  <a:srgbClr val="000000"/>
                </a:solidFill>
              </a:rPr>
              <a:t> (</a:t>
            </a:r>
            <a:r>
              <a:rPr lang="ru-RU" sz="1400" dirty="0" smtClean="0">
                <a:solidFill>
                  <a:srgbClr val="000000"/>
                </a:solidFill>
              </a:rPr>
              <a:t>в т.ч. компаний МСП)</a:t>
            </a:r>
            <a:r>
              <a:rPr lang="en-US" sz="1400" dirty="0" smtClean="0">
                <a:solidFill>
                  <a:srgbClr val="000000"/>
                </a:solidFill>
              </a:rPr>
              <a:t>;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упрощение </a:t>
            </a:r>
            <a:r>
              <a:rPr lang="ru-RU" sz="1400" dirty="0">
                <a:solidFill>
                  <a:srgbClr val="000000"/>
                </a:solidFill>
              </a:rPr>
              <a:t>доступа участников кластера к финансовым ресурсам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ru-RU" sz="1400" dirty="0">
                <a:solidFill>
                  <a:srgbClr val="000000"/>
                </a:solidFill>
              </a:rPr>
              <a:t>содействие по привлечению прямых инвестиций;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помощь в реализации </a:t>
            </a:r>
            <a:r>
              <a:rPr lang="ru-RU" sz="1400" dirty="0">
                <a:solidFill>
                  <a:srgbClr val="000000"/>
                </a:solidFill>
              </a:rPr>
              <a:t>совместных кооперационных </a:t>
            </a:r>
            <a:r>
              <a:rPr lang="ru-RU" sz="1400" dirty="0" smtClean="0">
                <a:solidFill>
                  <a:srgbClr val="000000"/>
                </a:solidFill>
              </a:rPr>
              <a:t>проектов внутри и вне кластера</a:t>
            </a:r>
            <a:r>
              <a:rPr lang="en-US" sz="1400" dirty="0" smtClean="0">
                <a:solidFill>
                  <a:srgbClr val="000000"/>
                </a:solidFill>
              </a:rPr>
              <a:t>;</a:t>
            </a:r>
            <a:endParaRPr lang="ru-RU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снижение </a:t>
            </a:r>
            <a:r>
              <a:rPr lang="ru-RU" sz="1400" dirty="0">
                <a:solidFill>
                  <a:srgbClr val="000000"/>
                </a:solidFill>
              </a:rPr>
              <a:t>затрат и повышение качества в цепях поставок товаров, работ, услуг для участников кластера</a:t>
            </a:r>
            <a:r>
              <a:rPr lang="ru-RU" sz="1400" dirty="0" smtClean="0">
                <a:solidFill>
                  <a:srgbClr val="000000"/>
                </a:solidFill>
              </a:rPr>
              <a:t>;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обеспечение </a:t>
            </a:r>
            <a:r>
              <a:rPr lang="ru-RU" sz="1400" dirty="0" smtClean="0">
                <a:solidFill>
                  <a:srgbClr val="000000"/>
                </a:solidFill>
              </a:rPr>
              <a:t>методической</a:t>
            </a:r>
            <a:r>
              <a:rPr lang="ru-RU" sz="1400" dirty="0">
                <a:solidFill>
                  <a:srgbClr val="000000"/>
                </a:solidFill>
              </a:rPr>
              <a:t>, информационно-консультационной, научной и образовательной поддержки </a:t>
            </a:r>
            <a:r>
              <a:rPr lang="ru-RU" sz="1400" dirty="0" smtClean="0">
                <a:solidFill>
                  <a:srgbClr val="000000"/>
                </a:solidFill>
              </a:rPr>
              <a:t>участникам кластера;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>
                <a:solidFill>
                  <a:srgbClr val="000000"/>
                </a:solidFill>
              </a:rPr>
              <a:t> содействие маркетингу </a:t>
            </a:r>
            <a:r>
              <a:rPr lang="ru-RU" sz="1400" dirty="0" smtClean="0">
                <a:solidFill>
                  <a:srgbClr val="000000"/>
                </a:solidFill>
              </a:rPr>
              <a:t>и продажам продукции </a:t>
            </a:r>
            <a:r>
              <a:rPr lang="ru-RU" sz="1400" dirty="0">
                <a:solidFill>
                  <a:srgbClr val="000000"/>
                </a:solidFill>
              </a:rPr>
              <a:t>(товаров, услуг), выпускаемой участниками </a:t>
            </a:r>
            <a:r>
              <a:rPr lang="ru-RU" sz="1400" dirty="0" smtClean="0">
                <a:solidFill>
                  <a:srgbClr val="000000"/>
                </a:solidFill>
              </a:rPr>
              <a:t>кластера</a:t>
            </a:r>
            <a:r>
              <a:rPr lang="en-US" sz="1400" dirty="0" smtClean="0">
                <a:solidFill>
                  <a:srgbClr val="000000"/>
                </a:solidFill>
              </a:rPr>
              <a:t>;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содействие в использовании участниками современных инновационных технологий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500034" y="1071546"/>
            <a:ext cx="8311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Основные функции Совета кластера 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3263" y="5373216"/>
            <a:ext cx="7253113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Кластер создан путем подписания соглашения. Органом управления является совет кластера, который выбирает председателя совета кластера. Также при реализации </a:t>
            </a:r>
            <a:r>
              <a:rPr lang="ru-RU" sz="1400" dirty="0" err="1">
                <a:solidFill>
                  <a:schemeClr val="tx1"/>
                </a:solidFill>
              </a:rPr>
              <a:t>внутрикластерного</a:t>
            </a:r>
            <a:r>
              <a:rPr lang="ru-RU" sz="1400" dirty="0">
                <a:solidFill>
                  <a:schemeClr val="tx1"/>
                </a:solidFill>
              </a:rPr>
              <a:t> проекта возможно создание кластера в форме открытого акционерного общества или некоммерческого партнерства.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Управление </a:t>
            </a:r>
            <a:r>
              <a:rPr lang="ru-RU" sz="2000" b="1" dirty="0">
                <a:solidFill>
                  <a:srgbClr val="000000"/>
                </a:solidFill>
              </a:rPr>
              <a:t>кластером</a:t>
            </a:r>
          </a:p>
        </p:txBody>
      </p:sp>
      <p:sp>
        <p:nvSpPr>
          <p:cNvPr id="3" name="Rectangle 18"/>
          <p:cNvSpPr/>
          <p:nvPr/>
        </p:nvSpPr>
        <p:spPr>
          <a:xfrm>
            <a:off x="508756" y="1052736"/>
            <a:ext cx="8311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Схема взаимодействия </a:t>
            </a:r>
            <a:r>
              <a:rPr lang="en-US" sz="1600" b="1" dirty="0">
                <a:solidFill>
                  <a:schemeClr val="tx1"/>
                </a:solidFill>
              </a:rPr>
              <a:t>c</a:t>
            </a:r>
            <a:r>
              <a:rPr lang="ru-RU" sz="1600" b="1" dirty="0" err="1" smtClean="0">
                <a:solidFill>
                  <a:schemeClr val="tx1"/>
                </a:solidFill>
              </a:rPr>
              <a:t>овета</a:t>
            </a:r>
            <a:r>
              <a:rPr lang="ru-RU" sz="1600" b="1" dirty="0" smtClean="0">
                <a:solidFill>
                  <a:schemeClr val="tx1"/>
                </a:solidFill>
              </a:rPr>
              <a:t> кластера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и центра кластерного развития: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3500438"/>
            <a:ext cx="3638056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Совет кластера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08756" y="1741042"/>
            <a:ext cx="2695092" cy="6480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Федеральные органы исполнительной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власти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32466" y="1741042"/>
            <a:ext cx="2664296" cy="6480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Правительство области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3714744" y="4500570"/>
            <a:ext cx="1913937" cy="165618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Предприятия кластера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58302" y="5216090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Наука и образование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786578" y="4643446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Транспорт, энергетика, связь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6786578" y="5214950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Финансовые услуги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6786578" y="4071942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Поставки и снабжение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958302" y="5787594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Сервисные услуги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786578" y="5786454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err="1" smtClean="0">
                <a:solidFill>
                  <a:srgbClr val="000000"/>
                </a:solidFill>
              </a:rPr>
              <a:t>Проф.услуги</a:t>
            </a:r>
            <a:r>
              <a:rPr lang="ru-RU" sz="1100" dirty="0" smtClean="0">
                <a:solidFill>
                  <a:srgbClr val="000000"/>
                </a:solidFill>
              </a:rPr>
              <a:t> (консалтинг)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958302" y="4644586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Логистика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943450" y="4097812"/>
            <a:ext cx="1440160" cy="47926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</a:rPr>
              <a:t>Маркетинг и сбыт</a:t>
            </a:r>
            <a:endParaRPr lang="ru-RU" sz="1100" dirty="0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/>
          <p:cNvCxnSpPr>
            <a:stCxn id="39" idx="0"/>
            <a:endCxn id="6" idx="2"/>
          </p:cNvCxnSpPr>
          <p:nvPr/>
        </p:nvCxnSpPr>
        <p:spPr bwMode="auto">
          <a:xfrm rot="16200000" flipV="1">
            <a:off x="4472093" y="2581635"/>
            <a:ext cx="396944" cy="119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 rot="5400000">
            <a:off x="4456437" y="4258943"/>
            <a:ext cx="375589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Скругленный прямоугольник 18"/>
          <p:cNvSpPr/>
          <p:nvPr/>
        </p:nvSpPr>
        <p:spPr bwMode="auto">
          <a:xfrm>
            <a:off x="641770" y="3784986"/>
            <a:ext cx="2016224" cy="2645550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6588224" y="3786190"/>
            <a:ext cx="1912866" cy="266594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21" name="Прямая со стрелкой 20"/>
          <p:cNvCxnSpPr>
            <a:stCxn id="20" idx="0"/>
          </p:cNvCxnSpPr>
          <p:nvPr/>
        </p:nvCxnSpPr>
        <p:spPr bwMode="auto">
          <a:xfrm rot="16200000" flipV="1">
            <a:off x="6915585" y="3157117"/>
            <a:ext cx="214314" cy="10438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2" name="Прямая со стрелкой 21"/>
          <p:cNvCxnSpPr>
            <a:endCxn id="19" idx="0"/>
          </p:cNvCxnSpPr>
          <p:nvPr/>
        </p:nvCxnSpPr>
        <p:spPr bwMode="auto">
          <a:xfrm rot="10800000" flipV="1">
            <a:off x="1649882" y="3576968"/>
            <a:ext cx="1180332" cy="20801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85786" y="3786190"/>
            <a:ext cx="1687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Внутренние связи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3786190"/>
            <a:ext cx="146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Внешние связи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176782" y="1741042"/>
            <a:ext cx="2695092" cy="6480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Институты развития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488" y="2786058"/>
            <a:ext cx="3638056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ctr"/>
          <a:lstStyle/>
          <a:p>
            <a:pPr algn="ctr" defTabSz="914400">
              <a:buClrTx/>
              <a:buSzTx/>
              <a:buFontTx/>
              <a:buNone/>
            </a:pPr>
            <a:r>
              <a:rPr lang="ru-RU" sz="1600" dirty="0" smtClean="0">
                <a:solidFill>
                  <a:srgbClr val="000000"/>
                </a:solidFill>
              </a:rPr>
              <a:t>Центр кластерного развития</a:t>
            </a:r>
            <a:endParaRPr lang="ru-RU" sz="1600" dirty="0">
              <a:solidFill>
                <a:srgbClr val="000000"/>
              </a:solidFill>
            </a:endParaRPr>
          </a:p>
        </p:txBody>
      </p:sp>
      <p:cxnSp>
        <p:nvCxnSpPr>
          <p:cNvPr id="40" name="Прямая со стрелкой 39"/>
          <p:cNvCxnSpPr>
            <a:stCxn id="4" idx="0"/>
            <a:endCxn id="39" idx="2"/>
          </p:cNvCxnSpPr>
          <p:nvPr/>
        </p:nvCxnSpPr>
        <p:spPr bwMode="auto">
          <a:xfrm rot="5400000" flipH="1" flipV="1">
            <a:off x="4569359" y="3393281"/>
            <a:ext cx="214314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7" name="Прямая со стрелкой 16"/>
          <p:cNvCxnSpPr>
            <a:endCxn id="5" idx="2"/>
          </p:cNvCxnSpPr>
          <p:nvPr/>
        </p:nvCxnSpPr>
        <p:spPr bwMode="auto">
          <a:xfrm rot="10800000">
            <a:off x="1856302" y="2389114"/>
            <a:ext cx="2072756" cy="396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Прямая со стрелкой 25"/>
          <p:cNvCxnSpPr>
            <a:endCxn id="25" idx="2"/>
          </p:cNvCxnSpPr>
          <p:nvPr/>
        </p:nvCxnSpPr>
        <p:spPr bwMode="auto">
          <a:xfrm flipV="1">
            <a:off x="5357818" y="2389114"/>
            <a:ext cx="2166510" cy="3969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Управление </a:t>
            </a:r>
            <a:r>
              <a:rPr lang="ru-RU" sz="2000" b="1" dirty="0">
                <a:solidFill>
                  <a:srgbClr val="000000"/>
                </a:solidFill>
              </a:rPr>
              <a:t>кластером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8756" y="1772816"/>
            <a:ext cx="8311716" cy="93610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С</a:t>
            </a:r>
            <a:r>
              <a:rPr lang="ru-RU" sz="1600" dirty="0" smtClean="0">
                <a:solidFill>
                  <a:srgbClr val="000000"/>
                </a:solidFill>
              </a:rPr>
              <a:t>оглашение о сотрудничестве</a:t>
            </a:r>
          </a:p>
        </p:txBody>
      </p:sp>
      <p:sp>
        <p:nvSpPr>
          <p:cNvPr id="4" name="Rectangle 18"/>
          <p:cNvSpPr/>
          <p:nvPr/>
        </p:nvSpPr>
        <p:spPr>
          <a:xfrm>
            <a:off x="508756" y="1269964"/>
            <a:ext cx="8311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Формат объединения </a:t>
            </a:r>
            <a:r>
              <a:rPr lang="ru-RU" sz="1600" b="1" dirty="0">
                <a:solidFill>
                  <a:schemeClr val="tx1"/>
                </a:solidFill>
              </a:rPr>
              <a:t>участников кластера: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552" y="3355788"/>
            <a:ext cx="8311716" cy="93610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 </a:t>
            </a:r>
            <a:r>
              <a:rPr lang="ru-RU" sz="1600" dirty="0">
                <a:solidFill>
                  <a:srgbClr val="000000"/>
                </a:solidFill>
              </a:rPr>
              <a:t>Н</a:t>
            </a:r>
            <a:r>
              <a:rPr lang="ru-RU" sz="1600" dirty="0" smtClean="0">
                <a:solidFill>
                  <a:srgbClr val="000000"/>
                </a:solidFill>
              </a:rPr>
              <a:t>екоммерческое </a:t>
            </a:r>
            <a:r>
              <a:rPr lang="ru-RU" sz="1600" dirty="0">
                <a:solidFill>
                  <a:srgbClr val="000000"/>
                </a:solidFill>
              </a:rPr>
              <a:t>партнерство, учредителями которого выступают </a:t>
            </a:r>
            <a:r>
              <a:rPr lang="ru-RU" sz="1600" dirty="0" smtClean="0">
                <a:solidFill>
                  <a:srgbClr val="000000"/>
                </a:solidFill>
              </a:rPr>
              <a:t>якорные компании Кластера</a:t>
            </a:r>
            <a:endParaRPr lang="ru-RU" sz="16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дополнительный формат: коммерческие юридические </a:t>
            </a:r>
            <a:r>
              <a:rPr lang="ru-RU" sz="1600" dirty="0">
                <a:solidFill>
                  <a:srgbClr val="000000"/>
                </a:solidFill>
              </a:rPr>
              <a:t>лица (в форме ООО, ЗАО, ОАО) с долями участия / пакетами акций, размер которых находится в прямой зависимости от размера вклада их участников / акционеров – участников Кластера</a:t>
            </a:r>
            <a:endParaRPr lang="ru-RU" sz="16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18"/>
          <p:cNvSpPr/>
          <p:nvPr/>
        </p:nvSpPr>
        <p:spPr>
          <a:xfrm>
            <a:off x="539552" y="2636912"/>
            <a:ext cx="83117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Возможные форматы юридического лица, объединяющего участников кластера</a:t>
            </a:r>
            <a:r>
              <a:rPr lang="ru-RU" sz="1600" b="1" dirty="0" smtClean="0">
                <a:solidFill>
                  <a:schemeClr val="tx1"/>
                </a:solidFill>
              </a:rPr>
              <a:t>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Управление </a:t>
            </a:r>
            <a:r>
              <a:rPr lang="ru-RU" sz="2000" b="1" dirty="0">
                <a:solidFill>
                  <a:srgbClr val="000000"/>
                </a:solidFill>
              </a:rPr>
              <a:t>кластером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99610" y="1707865"/>
            <a:ext cx="8311716" cy="324079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Вступительные</a:t>
            </a:r>
            <a:r>
              <a:rPr lang="ru-RU" sz="1600" dirty="0">
                <a:solidFill>
                  <a:srgbClr val="000000"/>
                </a:solidFill>
              </a:rPr>
              <a:t>, членские и целевые взносы членов Партнерства;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Добровольные </a:t>
            </a:r>
            <a:r>
              <a:rPr lang="ru-RU" sz="1600" dirty="0">
                <a:solidFill>
                  <a:srgbClr val="000000"/>
                </a:solidFill>
              </a:rPr>
              <a:t>взносы, дары и пожертвования юридических и физических лиц;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Выручка от реализации товаров, работ, услуг;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Дивиденды (доходы, проценты), получаемые по акциям, облигациям, другим ценным бумагам и вкладам;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Доходы, получаемые от собственности Партнерства;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Поступления от мероприятий, проводимых Партнерством;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Доходы от гражданско-правовых </a:t>
            </a:r>
            <a:r>
              <a:rPr lang="ru-RU" sz="1600" dirty="0" smtClean="0">
                <a:solidFill>
                  <a:srgbClr val="000000"/>
                </a:solidFill>
              </a:rPr>
              <a:t>сделок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ctangle 18"/>
          <p:cNvSpPr/>
          <p:nvPr/>
        </p:nvSpPr>
        <p:spPr>
          <a:xfrm>
            <a:off x="508756" y="1269964"/>
            <a:ext cx="8311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Источники </a:t>
            </a:r>
            <a:r>
              <a:rPr lang="ru-RU" sz="1600" b="1" dirty="0" smtClean="0">
                <a:solidFill>
                  <a:schemeClr val="tx1"/>
                </a:solidFill>
              </a:rPr>
              <a:t>финансирования </a:t>
            </a:r>
            <a:r>
              <a:rPr lang="ru-RU" sz="1600" b="1" dirty="0">
                <a:solidFill>
                  <a:schemeClr val="tx1"/>
                </a:solidFill>
              </a:rPr>
              <a:t>Партнерства:</a:t>
            </a:r>
          </a:p>
        </p:txBody>
      </p:sp>
      <p:sp>
        <p:nvSpPr>
          <p:cNvPr id="5" name="Равнобедренный треугольник 2"/>
          <p:cNvSpPr>
            <a:spLocks noChangeArrowheads="1"/>
          </p:cNvSpPr>
          <p:nvPr/>
        </p:nvSpPr>
        <p:spPr bwMode="auto">
          <a:xfrm flipV="1">
            <a:off x="570719" y="5085184"/>
            <a:ext cx="8248848" cy="2880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544" y="5445224"/>
            <a:ext cx="837584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Дополнительно может быть рассмотрен вариант запуска программы господдержки создания Управляющей компании кластера (в форме Некоммерческого партнерства)</a:t>
            </a:r>
          </a:p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Управляющая компания в полноценном виде может </a:t>
            </a:r>
            <a:r>
              <a:rPr lang="ru-RU" sz="1400" dirty="0">
                <a:solidFill>
                  <a:srgbClr val="000000"/>
                </a:solidFill>
              </a:rPr>
              <a:t>быть </a:t>
            </a:r>
            <a:r>
              <a:rPr lang="ru-RU" sz="1400" dirty="0" smtClean="0">
                <a:solidFill>
                  <a:srgbClr val="000000"/>
                </a:solidFill>
              </a:rPr>
              <a:t>создана </a:t>
            </a:r>
            <a:r>
              <a:rPr lang="ru-RU" sz="1400" dirty="0">
                <a:solidFill>
                  <a:srgbClr val="000000"/>
                </a:solidFill>
              </a:rPr>
              <a:t>в будущем, а не на первых этапах формирования кластера.</a:t>
            </a: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8756" y="1772816"/>
            <a:ext cx="8311716" cy="93610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Создание органов </a:t>
            </a:r>
            <a:r>
              <a:rPr lang="ru-RU" sz="1600" dirty="0" smtClean="0">
                <a:solidFill>
                  <a:srgbClr val="000000"/>
                </a:solidFill>
              </a:rPr>
              <a:t>управления кластером </a:t>
            </a:r>
            <a:r>
              <a:rPr lang="ru-RU" sz="1600" dirty="0">
                <a:solidFill>
                  <a:srgbClr val="000000"/>
                </a:solidFill>
              </a:rPr>
              <a:t>(секретариат), проектный офис, </a:t>
            </a:r>
            <a:r>
              <a:rPr lang="ru-RU" sz="1600" dirty="0" smtClean="0">
                <a:solidFill>
                  <a:srgbClr val="000000"/>
                </a:solidFill>
              </a:rPr>
              <a:t>Совет </a:t>
            </a:r>
            <a:r>
              <a:rPr lang="ru-RU" sz="1600" dirty="0">
                <a:solidFill>
                  <a:srgbClr val="000000"/>
                </a:solidFill>
              </a:rPr>
              <a:t>кластера, управляющая </a:t>
            </a:r>
            <a:r>
              <a:rPr lang="ru-RU" sz="1600" dirty="0" smtClean="0">
                <a:solidFill>
                  <a:srgbClr val="000000"/>
                </a:solidFill>
              </a:rPr>
              <a:t>компания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Регламенты </a:t>
            </a:r>
            <a:r>
              <a:rPr lang="ru-RU" sz="1600" dirty="0" smtClean="0">
                <a:solidFill>
                  <a:srgbClr val="000000"/>
                </a:solidFill>
              </a:rPr>
              <a:t>коммуникаций внутри </a:t>
            </a:r>
            <a:r>
              <a:rPr lang="ru-RU" sz="1600" dirty="0">
                <a:solidFill>
                  <a:srgbClr val="000000"/>
                </a:solidFill>
              </a:rPr>
              <a:t>кластера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</a:rPr>
              <a:t> Коммуникационные </a:t>
            </a:r>
            <a:r>
              <a:rPr lang="ru-RU" sz="1600" dirty="0">
                <a:solidFill>
                  <a:srgbClr val="000000"/>
                </a:solidFill>
              </a:rPr>
              <a:t>мероприятия </a:t>
            </a:r>
            <a:r>
              <a:rPr lang="ru-RU" sz="1600" dirty="0" smtClean="0">
                <a:solidFill>
                  <a:srgbClr val="000000"/>
                </a:solidFill>
              </a:rPr>
              <a:t>(форум участников, </a:t>
            </a:r>
            <a:r>
              <a:rPr lang="ru-RU" sz="1600" dirty="0">
                <a:solidFill>
                  <a:srgbClr val="000000"/>
                </a:solidFill>
              </a:rPr>
              <a:t>конференции поставщиков, проектные семинары</a:t>
            </a:r>
            <a:r>
              <a:rPr lang="ru-RU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Биржа </a:t>
            </a:r>
            <a:r>
              <a:rPr lang="ru-RU" sz="1600" dirty="0" err="1" smtClean="0">
                <a:solidFill>
                  <a:srgbClr val="000000"/>
                </a:solidFill>
              </a:rPr>
              <a:t>субконтрактов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Кадровые </a:t>
            </a:r>
            <a:r>
              <a:rPr lang="ru-RU" sz="1600" dirty="0" smtClean="0">
                <a:solidFill>
                  <a:srgbClr val="000000"/>
                </a:solidFill>
              </a:rPr>
              <a:t>программы для участников кластера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Технологические аудиты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</a:rPr>
              <a:t>бенчмаркинг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r>
              <a:rPr lang="ru-RU" sz="1600" dirty="0" smtClean="0">
                <a:solidFill>
                  <a:srgbClr val="000000"/>
                </a:solidFill>
              </a:rPr>
              <a:t> международные исследования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Стандарты и технологии менеджмента качества и повышения эффективности бизнеса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" name="Rectangle 18"/>
          <p:cNvSpPr/>
          <p:nvPr/>
        </p:nvSpPr>
        <p:spPr>
          <a:xfrm>
            <a:off x="508756" y="1269964"/>
            <a:ext cx="8311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Мероприятия и проекты поддержки создания и развития </a:t>
            </a:r>
            <a:r>
              <a:rPr lang="ru-RU" sz="1600" b="1" dirty="0" smtClean="0">
                <a:solidFill>
                  <a:schemeClr val="tx1"/>
                </a:solidFill>
              </a:rPr>
              <a:t>кластера: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Управление </a:t>
            </a:r>
            <a:r>
              <a:rPr lang="ru-RU" sz="2000" b="1" dirty="0">
                <a:solidFill>
                  <a:srgbClr val="000000"/>
                </a:solidFill>
              </a:rPr>
              <a:t>кластером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1520" y="3486175"/>
            <a:ext cx="208872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4.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74278" y="3486175"/>
            <a:ext cx="3450654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Дорожная карта развития Кластера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51520" y="4106887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74278" y="4106887"/>
            <a:ext cx="3450654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ямоугольник 13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427985" y="2107704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Производственная </a:t>
            </a:r>
            <a:r>
              <a:rPr lang="ru-RU" sz="2000" dirty="0">
                <a:solidFill>
                  <a:srgbClr val="000000"/>
                </a:solidFill>
              </a:rPr>
              <a:t>стратегия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Производственная </a:t>
            </a:r>
            <a:r>
              <a:rPr lang="ru-RU" sz="2000" b="1" dirty="0" smtClean="0">
                <a:solidFill>
                  <a:srgbClr val="000000"/>
                </a:solidFill>
              </a:rPr>
              <a:t>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820" y="1011030"/>
            <a:ext cx="8631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Производственная </a:t>
            </a:r>
            <a:r>
              <a:rPr lang="ru-RU" sz="1400" dirty="0" smtClean="0">
                <a:solidFill>
                  <a:schemeClr val="tx1"/>
                </a:solidFill>
              </a:rPr>
              <a:t>стратегия предполагает акцент на реализации следующих стратегических проектов*: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450" y="3529030"/>
            <a:ext cx="335758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Строительство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и модернизация ряда предприятий по выпуску ГЛС по стандартам </a:t>
            </a:r>
            <a:r>
              <a:rPr lang="en-US" sz="1400" dirty="0" smtClean="0">
                <a:solidFill>
                  <a:schemeClr val="tx1"/>
                </a:solidFill>
              </a:rPr>
              <a:t>GMP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450" y="1600204"/>
            <a:ext cx="853142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Поддерживающие и сервисные проекты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Rectangle 18"/>
          <p:cNvSpPr/>
          <p:nvPr/>
        </p:nvSpPr>
        <p:spPr>
          <a:xfrm>
            <a:off x="3987788" y="3529030"/>
            <a:ext cx="4906647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Ключевыми проектами кластера направления фармацевтики и биотехнологий является модернизация мощностей ОАО «</a:t>
            </a:r>
            <a:r>
              <a:rPr lang="ru-RU" sz="1400" dirty="0" err="1" smtClean="0">
                <a:solidFill>
                  <a:schemeClr val="tx1"/>
                </a:solidFill>
              </a:rPr>
              <a:t>Верофарм</a:t>
            </a:r>
            <a:r>
              <a:rPr lang="ru-RU" sz="1400" dirty="0" smtClean="0">
                <a:solidFill>
                  <a:schemeClr val="tx1"/>
                </a:solidFill>
              </a:rPr>
              <a:t>», строительство заводов предприятий МСП: ООО «Пик-</a:t>
            </a:r>
            <a:r>
              <a:rPr lang="ru-RU" sz="1400" dirty="0" err="1" smtClean="0">
                <a:solidFill>
                  <a:schemeClr val="tx1"/>
                </a:solidFill>
              </a:rPr>
              <a:t>Фарма</a:t>
            </a:r>
            <a:r>
              <a:rPr lang="ru-RU" sz="1400" dirty="0" smtClean="0">
                <a:solidFill>
                  <a:schemeClr val="tx1"/>
                </a:solidFill>
              </a:rPr>
              <a:t>-Лек», ООО «</a:t>
            </a:r>
            <a:r>
              <a:rPr lang="ru-RU" sz="1400" dirty="0" err="1" smtClean="0">
                <a:solidFill>
                  <a:schemeClr val="tx1"/>
                </a:solidFill>
              </a:rPr>
              <a:t>Эдванс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Трейдинг</a:t>
            </a:r>
            <a:r>
              <a:rPr lang="ru-RU" sz="1400" dirty="0" smtClean="0">
                <a:solidFill>
                  <a:schemeClr val="tx1"/>
                </a:solidFill>
              </a:rPr>
              <a:t>», ООО «</a:t>
            </a:r>
            <a:r>
              <a:rPr lang="ru-RU" sz="1400" dirty="0" err="1" smtClean="0">
                <a:solidFill>
                  <a:schemeClr val="tx1"/>
                </a:solidFill>
              </a:rPr>
              <a:t>Белфарма</a:t>
            </a:r>
            <a:r>
              <a:rPr lang="ru-RU" sz="1400" dirty="0" smtClean="0">
                <a:solidFill>
                  <a:schemeClr val="tx1"/>
                </a:solidFill>
              </a:rPr>
              <a:t>», ЗАО «ЦСМ </a:t>
            </a:r>
            <a:r>
              <a:rPr lang="ru-RU" sz="1400" dirty="0" err="1" smtClean="0">
                <a:solidFill>
                  <a:schemeClr val="tx1"/>
                </a:solidFill>
              </a:rPr>
              <a:t>Медикор</a:t>
            </a:r>
            <a:r>
              <a:rPr lang="ru-RU" sz="1400" dirty="0" smtClean="0">
                <a:solidFill>
                  <a:schemeClr val="tx1"/>
                </a:solidFill>
              </a:rPr>
              <a:t>».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Цель проектов: увеличение объемов производства современных ГЛС, переход на стандарты </a:t>
            </a:r>
            <a:r>
              <a:rPr lang="en-US" sz="1400" dirty="0" smtClean="0">
                <a:solidFill>
                  <a:schemeClr val="tx1"/>
                </a:solidFill>
              </a:rPr>
              <a:t>GMP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50" y="2028832"/>
            <a:ext cx="850397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Комплекс поддерживающих и сервисных проектов, нацеленных на создание в рамках кластера специализированных компаний МСП, ориентированных на удовлетворение потребностей компаний кластера (экологический центр, центр трансферта технологий, учебный центр кластера, центр доклинических и клинических исследований)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Подробная информация о проектах отражена в приложении «Портфель проектов»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450" y="3100402"/>
            <a:ext cx="8531426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Ключевые производственные проекты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450" y="5243542"/>
            <a:ext cx="335758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Организация ряда производств направления биотехнологий с сельском хозяйстве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7788" y="5243543"/>
            <a:ext cx="492922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Ключевыми проектами кластера направления сельскохозяйственных биотехнологий является организация производства гранулированных удобрений, производства биологически активных кормов для </a:t>
            </a:r>
            <a:r>
              <a:rPr lang="ru-RU" sz="1400" dirty="0" err="1" smtClean="0">
                <a:solidFill>
                  <a:schemeClr val="tx1"/>
                </a:solidFill>
              </a:rPr>
              <a:t>аквакультуры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Производственный потенциал кластера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61509"/>
              </p:ext>
            </p:extLst>
          </p:nvPr>
        </p:nvGraphicFramePr>
        <p:xfrm>
          <a:off x="251520" y="980728"/>
          <a:ext cx="8663880" cy="5400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6144"/>
                <a:gridCol w="2376264"/>
                <a:gridCol w="2034773"/>
                <a:gridCol w="2956699"/>
              </a:tblGrid>
              <a:tr h="802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01" marR="3850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Главные проблемы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04" marR="4610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Главные цели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04" marR="4610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Основные проекты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программы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направления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104" marR="46104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9768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Производствен- </a:t>
                      </a:r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ный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потенциал кластера 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01" marR="3850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Нереализованный </a:t>
                      </a:r>
                      <a:r>
                        <a:rPr lang="ru-RU" sz="1200" dirty="0"/>
                        <a:t>потенциал расширения </a:t>
                      </a:r>
                      <a:r>
                        <a:rPr lang="ru-RU" sz="1200" dirty="0" smtClean="0"/>
                        <a:t>производств</a:t>
                      </a:r>
                      <a:endParaRPr lang="ru-RU" sz="12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Недостаточный уровень развития малого и среднего </a:t>
                      </a:r>
                      <a:r>
                        <a:rPr lang="ru-RU" sz="1200" dirty="0" smtClean="0"/>
                        <a:t>бизнеса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Недостаточность</a:t>
                      </a:r>
                      <a:r>
                        <a:rPr lang="ru-RU" sz="1200" baseline="0" dirty="0" smtClean="0"/>
                        <a:t> обеспеченность кадрами</a:t>
                      </a:r>
                      <a:endParaRPr lang="ru-RU" sz="12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Отсутствие малого инновационного бизнеса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Повышение эффективности и производительности труда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Эффективное управление производственными </a:t>
                      </a:r>
                      <a:r>
                        <a:rPr lang="ru-RU" sz="1200" dirty="0" smtClean="0"/>
                        <a:t>цепочками между</a:t>
                      </a:r>
                      <a:r>
                        <a:rPr lang="ru-RU" sz="1200" baseline="0" dirty="0" smtClean="0"/>
                        <a:t> участниками кластера</a:t>
                      </a:r>
                      <a:endParaRPr lang="ru-RU" sz="12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Увеличение доли  рынков предприятий </a:t>
                      </a:r>
                      <a:r>
                        <a:rPr lang="ru-RU" sz="1200" dirty="0" smtClean="0"/>
                        <a:t>кластера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Создание малых инновационных бизнесов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01" marR="3850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Формирование </a:t>
                      </a:r>
                      <a:r>
                        <a:rPr lang="ru-RU" sz="1200" dirty="0" smtClean="0"/>
                        <a:t>инфраструктуры кластера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Размещение</a:t>
                      </a:r>
                      <a:r>
                        <a:rPr lang="ru-RU" sz="1200" baseline="0" dirty="0" smtClean="0"/>
                        <a:t> производств и инфраструктуры с участием Промышленного парка и Технопарка</a:t>
                      </a:r>
                      <a:endParaRPr lang="ru-RU" sz="12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/>
                        <a:t>Формирование программы производственной кооперации, </a:t>
                      </a:r>
                      <a:r>
                        <a:rPr lang="ru-RU" sz="1200" dirty="0" smtClean="0"/>
                        <a:t>программы </a:t>
                      </a:r>
                      <a:r>
                        <a:rPr lang="ru-RU" sz="1200" dirty="0"/>
                        <a:t>развития </a:t>
                      </a:r>
                      <a:r>
                        <a:rPr lang="ru-RU" sz="1200" dirty="0" smtClean="0"/>
                        <a:t>кластера, программы </a:t>
                      </a:r>
                      <a:r>
                        <a:rPr lang="ru-RU" sz="1200" dirty="0"/>
                        <a:t>привлечения </a:t>
                      </a:r>
                      <a:r>
                        <a:rPr lang="ru-RU" sz="1200" dirty="0" smtClean="0"/>
                        <a:t>резидентов</a:t>
                      </a:r>
                      <a:r>
                        <a:rPr lang="ru-RU" sz="1200" baseline="0" dirty="0" smtClean="0"/>
                        <a:t> в кластер</a:t>
                      </a:r>
                      <a:endParaRPr lang="ru-RU" sz="12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200" dirty="0" smtClean="0"/>
                        <a:t>Реализация </a:t>
                      </a:r>
                      <a:r>
                        <a:rPr lang="ru-RU" sz="1200" dirty="0"/>
                        <a:t>программы поддержки малого и среднего бизнеса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501" marR="38501" marT="0" marB="0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88640"/>
            <a:ext cx="729615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Создание конечного продукта и его реализация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blackWhite">
          <a:xfrm>
            <a:off x="1777586" y="5590933"/>
            <a:ext cx="3868738" cy="639763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buFont typeface="Times New Roman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1777586" y="4909896"/>
            <a:ext cx="3868738" cy="445823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buFont typeface="Times New Roman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blackWhite">
          <a:xfrm>
            <a:off x="1785918" y="4000504"/>
            <a:ext cx="3868738" cy="571504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buFont typeface="Times New Roman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1763688" y="2908572"/>
            <a:ext cx="3868738" cy="734741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buFont typeface="Times New Roman" charset="0"/>
              <a:buNone/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212789" y="5341696"/>
            <a:ext cx="1095272" cy="279400"/>
            <a:chOff x="2530" y="2974"/>
            <a:chExt cx="579" cy="131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blackWhite">
            <a:xfrm>
              <a:off x="2530" y="2974"/>
              <a:ext cx="0" cy="1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blackWhite">
            <a:xfrm>
              <a:off x="3109" y="2974"/>
              <a:ext cx="0" cy="1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168983" y="4659071"/>
            <a:ext cx="3137616" cy="282575"/>
            <a:chOff x="1989" y="2690"/>
            <a:chExt cx="1659" cy="132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blackWhite">
            <a:xfrm>
              <a:off x="2542" y="2690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blackWhite">
            <a:xfrm>
              <a:off x="3648" y="2690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blackWhite">
            <a:xfrm>
              <a:off x="3095" y="2690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blackWhite">
            <a:xfrm>
              <a:off x="1989" y="2690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143108" y="3714752"/>
            <a:ext cx="3153141" cy="280988"/>
            <a:chOff x="1981" y="2407"/>
            <a:chExt cx="1667" cy="132"/>
          </a:xfrm>
        </p:grpSpPr>
        <p:sp>
          <p:nvSpPr>
            <p:cNvPr id="16" name="Line 16"/>
            <p:cNvSpPr>
              <a:spLocks noChangeShapeType="1"/>
            </p:cNvSpPr>
            <p:nvPr/>
          </p:nvSpPr>
          <p:spPr bwMode="blackWhite">
            <a:xfrm>
              <a:off x="1981" y="2407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blackWhite">
            <a:xfrm>
              <a:off x="2314" y="2407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blackWhite">
            <a:xfrm>
              <a:off x="2647" y="2407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blackWhite">
            <a:xfrm>
              <a:off x="2981" y="2407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blackWhite">
            <a:xfrm>
              <a:off x="3314" y="2407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blackWhite">
            <a:xfrm>
              <a:off x="3648" y="2407"/>
              <a:ext cx="0" cy="1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grpSp>
        <p:nvGrpSpPr>
          <p:cNvPr id="22" name="Group 23"/>
          <p:cNvGrpSpPr>
            <a:grpSpLocks/>
          </p:cNvGrpSpPr>
          <p:nvPr/>
        </p:nvGrpSpPr>
        <p:grpSpPr bwMode="auto">
          <a:xfrm>
            <a:off x="2491598" y="2492648"/>
            <a:ext cx="2526465" cy="423863"/>
            <a:chOff x="1965" y="1500"/>
            <a:chExt cx="1336" cy="199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blackWhite">
            <a:xfrm>
              <a:off x="1965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blackWhite">
            <a:xfrm>
              <a:off x="2060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blackWhite">
            <a:xfrm>
              <a:off x="2155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blackWhite">
            <a:xfrm>
              <a:off x="2251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blackWhite">
            <a:xfrm>
              <a:off x="2346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blackWhite">
            <a:xfrm>
              <a:off x="2442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blackWhite">
            <a:xfrm>
              <a:off x="2633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blackWhite">
            <a:xfrm>
              <a:off x="2537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blackWhite">
            <a:xfrm>
              <a:off x="2728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blackWhite">
            <a:xfrm>
              <a:off x="2823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blackWhite">
            <a:xfrm>
              <a:off x="2919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blackWhite">
            <a:xfrm>
              <a:off x="3014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blackWhite">
            <a:xfrm>
              <a:off x="3110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blackWhite">
            <a:xfrm>
              <a:off x="3205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blackWhite">
            <a:xfrm>
              <a:off x="3301" y="1500"/>
              <a:ext cx="0" cy="1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lg"/>
            </a:ln>
          </p:spPr>
          <p:txBody>
            <a:bodyPr lIns="0" tIns="0" rIns="0" bIns="0"/>
            <a:lstStyle/>
            <a:p>
              <a:endParaRPr lang="ru-RU" dirty="0"/>
            </a:p>
          </p:txBody>
        </p:sp>
      </p:grpSp>
      <p:sp>
        <p:nvSpPr>
          <p:cNvPr id="38" name="Rectangle 45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1857356" y="3143248"/>
            <a:ext cx="368101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877888">
              <a:buSzPct val="120000"/>
            </a:pPr>
            <a:r>
              <a:rPr lang="ru-RU" altLang="zh-CN" sz="1600" b="1" dirty="0" smtClean="0">
                <a:solidFill>
                  <a:schemeClr val="tx1"/>
                </a:solidFill>
              </a:rPr>
              <a:t>Производство субстанций/биологического материала</a:t>
            </a:r>
            <a:endParaRPr lang="en-US" altLang="zh-CN" sz="16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9" name="Rectangle 46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1857356" y="4143380"/>
            <a:ext cx="3681017" cy="2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877888">
              <a:buSzPct val="120000"/>
            </a:pPr>
            <a:r>
              <a:rPr lang="ru-RU" altLang="zh-CN" sz="1600" b="1" dirty="0" smtClean="0">
                <a:solidFill>
                  <a:schemeClr val="tx1"/>
                </a:solidFill>
              </a:rPr>
              <a:t>Производство готового продукта</a:t>
            </a:r>
            <a:endParaRPr lang="en-US" altLang="zh-CN" sz="16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0" name="Rectangle 47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1857356" y="5004873"/>
            <a:ext cx="368101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877888">
              <a:buSzPct val="120000"/>
            </a:pPr>
            <a:r>
              <a:rPr lang="ru-RU" altLang="zh-CN" sz="1600" b="1" dirty="0" smtClean="0">
                <a:solidFill>
                  <a:schemeClr val="tx1"/>
                </a:solidFill>
              </a:rPr>
              <a:t>Дистрибуция </a:t>
            </a:r>
            <a:r>
              <a:rPr lang="ru-RU" altLang="zh-CN" sz="1600" dirty="0" smtClean="0">
                <a:solidFill>
                  <a:schemeClr val="tx1"/>
                </a:solidFill>
              </a:rPr>
              <a:t>(внутри страны и на экспорт)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1" name="Rectangle 48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>
            <a:off x="1857356" y="5796960"/>
            <a:ext cx="368101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 defTabSz="877888">
              <a:buSzPct val="120000"/>
            </a:pPr>
            <a:r>
              <a:rPr lang="ru-RU" altLang="zh-CN" sz="1600" b="1" dirty="0" smtClean="0">
                <a:solidFill>
                  <a:schemeClr val="tx1"/>
                </a:solidFill>
              </a:rPr>
              <a:t>Розничные продажи</a:t>
            </a:r>
            <a:endParaRPr lang="en-US" altLang="zh-CN" sz="16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blackWhite">
          <a:xfrm>
            <a:off x="6424588" y="2060848"/>
            <a:ext cx="2592288" cy="510896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Готовые лекарственные средства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3" name="Левая фигурная скобка 80"/>
          <p:cNvSpPr>
            <a:spLocks/>
          </p:cNvSpPr>
          <p:nvPr/>
        </p:nvSpPr>
        <p:spPr bwMode="auto">
          <a:xfrm>
            <a:off x="5643570" y="2071678"/>
            <a:ext cx="792162" cy="3143272"/>
          </a:xfrm>
          <a:prstGeom prst="leftBrace">
            <a:avLst>
              <a:gd name="adj1" fmla="val 119075"/>
              <a:gd name="adj2" fmla="val 69752"/>
            </a:avLst>
          </a:prstGeom>
          <a:noFill/>
          <a:ln w="2857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blackWhite">
          <a:xfrm>
            <a:off x="1794620" y="2060848"/>
            <a:ext cx="3868738" cy="369888"/>
          </a:xfrm>
          <a:prstGeom prst="cube">
            <a:avLst>
              <a:gd name="adj" fmla="val 0"/>
            </a:avLst>
          </a:prstGeom>
          <a:noFill/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0" hangingPunct="0">
              <a:buFont typeface="Times New Roman" charset="0"/>
              <a:buNone/>
              <a:defRPr/>
            </a:pPr>
            <a:endParaRPr lang="zh-CN" altLang="en-US" dirty="0">
              <a:ea typeface="宋体" pitchFamily="2" charset="-12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19416" y="2060848"/>
            <a:ext cx="1355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77888">
              <a:buSzPct val="120000"/>
            </a:pPr>
            <a:r>
              <a:rPr lang="ru-RU" altLang="zh-CN" sz="1600" b="1" dirty="0" smtClean="0">
                <a:solidFill>
                  <a:schemeClr val="tx1"/>
                </a:solidFill>
              </a:rPr>
              <a:t>Сырье</a:t>
            </a:r>
            <a:endParaRPr lang="en-US" altLang="zh-CN" sz="1600" b="1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323528" y="1124744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Укрупненная схема процесса создания и реализации конечного продукта в </a:t>
            </a:r>
            <a:r>
              <a:rPr lang="ru-RU" sz="1600" b="1" dirty="0" err="1" smtClean="0">
                <a:solidFill>
                  <a:schemeClr val="tx1"/>
                </a:solidFill>
              </a:rPr>
              <a:t>БиоФарм</a:t>
            </a:r>
            <a:r>
              <a:rPr lang="ru-RU" sz="1600" b="1" dirty="0" smtClean="0">
                <a:solidFill>
                  <a:schemeClr val="tx1"/>
                </a:solidFill>
              </a:rPr>
              <a:t> кластере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blackWhite">
          <a:xfrm>
            <a:off x="179512" y="2928934"/>
            <a:ext cx="1223714" cy="1643074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Поставка комплектующих и сервисные услуги </a:t>
            </a:r>
            <a:endParaRPr lang="ru-RU" altLang="zh-CN" sz="1400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blackWhite">
          <a:xfrm flipV="1">
            <a:off x="1428728" y="4286256"/>
            <a:ext cx="35227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blackWhite">
          <a:xfrm>
            <a:off x="6424602" y="4706934"/>
            <a:ext cx="2592288" cy="510896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Стоматологические и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наноматериалы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blackWhite">
          <a:xfrm>
            <a:off x="6429322" y="2699028"/>
            <a:ext cx="2592288" cy="510896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Кормовые биодобавки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8" name="AutoShape 4"/>
          <p:cNvSpPr>
            <a:spLocks noChangeArrowheads="1"/>
          </p:cNvSpPr>
          <p:nvPr/>
        </p:nvSpPr>
        <p:spPr bwMode="blackWhite">
          <a:xfrm>
            <a:off x="6421360" y="3367366"/>
            <a:ext cx="2592288" cy="510896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Ветеринарные препараты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9" name="AutoShape 4"/>
          <p:cNvSpPr>
            <a:spLocks noChangeArrowheads="1"/>
          </p:cNvSpPr>
          <p:nvPr/>
        </p:nvSpPr>
        <p:spPr bwMode="blackWhite">
          <a:xfrm>
            <a:off x="6426102" y="4040462"/>
            <a:ext cx="2592288" cy="510896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Биоудобрения</a:t>
            </a: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 для растениеводства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blackWhite">
          <a:xfrm flipV="1">
            <a:off x="1428728" y="3286124"/>
            <a:ext cx="35227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lg"/>
          </a:ln>
        </p:spPr>
        <p:txBody>
          <a:bodyPr lIns="0" tIns="0" rIns="0" bIns="0"/>
          <a:lstStyle/>
          <a:p>
            <a:endParaRPr lang="ru-RU" dirty="0"/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29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627534" y="1543700"/>
            <a:ext cx="466725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0" rIns="0" anchor="ctr"/>
          <a:lstStyle/>
          <a:p>
            <a:pPr algn="ctr"/>
            <a:r>
              <a:rPr lang="ru-RU" dirty="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1187624" y="1543700"/>
            <a:ext cx="7200800" cy="5048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ru-RU" dirty="0"/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27534" y="2162825"/>
            <a:ext cx="466725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87624" y="2162825"/>
            <a:ext cx="7200800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27534" y="2781950"/>
            <a:ext cx="466725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1187624" y="2781950"/>
            <a:ext cx="7200800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7534" y="3415362"/>
            <a:ext cx="466725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+mn-cs"/>
              </a:rPr>
              <a:t>4.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09824" y="3415362"/>
            <a:ext cx="720080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27534" y="4034487"/>
            <a:ext cx="466725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+mn-cs"/>
              </a:rPr>
              <a:t>5</a:t>
            </a:r>
            <a:r>
              <a:rPr lang="en-US" dirty="0" smtClean="0">
                <a:latin typeface="Arial" pitchFamily="34" charset="0"/>
                <a:cs typeface="+mn-cs"/>
              </a:rPr>
              <a:t>.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87624" y="4034487"/>
            <a:ext cx="720080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49734" y="4629808"/>
            <a:ext cx="466725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  <a:cs typeface="+mn-cs"/>
              </a:rPr>
              <a:t>6</a:t>
            </a:r>
            <a:r>
              <a:rPr lang="en-US" dirty="0" smtClean="0">
                <a:latin typeface="Arial" pitchFamily="34" charset="0"/>
                <a:cs typeface="+mn-cs"/>
              </a:rPr>
              <a:t>.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209824" y="4629808"/>
            <a:ext cx="7200800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dirty="0">
              <a:latin typeface="Arial" pitchFamily="34" charset="0"/>
              <a:cs typeface="+mn-cs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Связь цепочки </a:t>
            </a:r>
            <a:r>
              <a:rPr lang="ru-RU" sz="2000" b="1" dirty="0">
                <a:solidFill>
                  <a:srgbClr val="000000"/>
                </a:solidFill>
              </a:rPr>
              <a:t>создания </a:t>
            </a:r>
            <a:r>
              <a:rPr lang="ru-RU" sz="2000" b="1" dirty="0" smtClean="0">
                <a:solidFill>
                  <a:srgbClr val="000000"/>
                </a:solidFill>
              </a:rPr>
              <a:t>стоимости и прибыльности </a:t>
            </a:r>
          </a:p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в кластере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395870"/>
              </p:ext>
            </p:extLst>
          </p:nvPr>
        </p:nvGraphicFramePr>
        <p:xfrm>
          <a:off x="323528" y="1556792"/>
          <a:ext cx="835292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9646111"/>
              </p:ext>
            </p:extLst>
          </p:nvPr>
        </p:nvGraphicFramePr>
        <p:xfrm>
          <a:off x="323528" y="3933056"/>
          <a:ext cx="835292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23528" y="5805041"/>
            <a:ext cx="6396831" cy="43227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Цепочка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генерации прибыли (реализация концепции «все в плюсе»)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331640" y="2060848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411760" y="2060848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419872" y="2060848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4499992" y="2060848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5508104" y="2060848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6588224" y="2060848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7668344" y="1988840"/>
            <a:ext cx="0" cy="35283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Прямоугольник 12"/>
          <p:cNvSpPr/>
          <p:nvPr/>
        </p:nvSpPr>
        <p:spPr>
          <a:xfrm>
            <a:off x="467544" y="83671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tx1"/>
                </a:solidFill>
              </a:rPr>
              <a:t>Цепочка создания стоимости, реализуемая кластером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Включает все шаги увеличения стоимости, включая производство и распределение продукции от сырья к конечному потребителю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Прогноз оборота кластера и оборотов его участников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14282" y="6404413"/>
            <a:ext cx="6648902" cy="4535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1100" i="1" dirty="0" smtClean="0">
                <a:solidFill>
                  <a:srgbClr val="000000"/>
                </a:solidFill>
              </a:rPr>
              <a:t>* </a:t>
            </a:r>
            <a:r>
              <a:rPr lang="ru-RU" sz="1100" i="1" dirty="0" smtClean="0">
                <a:solidFill>
                  <a:schemeClr val="tx1"/>
                </a:solidFill>
                <a:cs typeface="Arial" pitchFamily="34" charset="0"/>
              </a:rPr>
              <a:t> На основе данных, предоставленных участниками кластера</a:t>
            </a:r>
          </a:p>
        </p:txBody>
      </p:sp>
      <p:sp>
        <p:nvSpPr>
          <p:cNvPr id="4" name="Равнобедренный треугольник 2"/>
          <p:cNvSpPr>
            <a:spLocks noChangeArrowheads="1"/>
          </p:cNvSpPr>
          <p:nvPr/>
        </p:nvSpPr>
        <p:spPr bwMode="auto">
          <a:xfrm flipV="1">
            <a:off x="570719" y="5229200"/>
            <a:ext cx="8248848" cy="2880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5715016"/>
            <a:ext cx="8375848" cy="4835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85750" indent="-285750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К 2017 году совокупная выручка участников кластера достигнет 14,1 млрд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r>
              <a:rPr lang="ru-RU" sz="1400" dirty="0" err="1" smtClean="0">
                <a:solidFill>
                  <a:srgbClr val="000000"/>
                </a:solidFill>
              </a:rPr>
              <a:t>руб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r>
              <a:rPr lang="ru-RU" sz="1400" dirty="0" smtClean="0">
                <a:solidFill>
                  <a:srgbClr val="000000"/>
                </a:solidFill>
              </a:rPr>
              <a:t> Прогноз составлен с учетом привлечения перспективных участников в кластер и реализации </a:t>
            </a:r>
            <a:r>
              <a:rPr lang="ru-RU" sz="1400" dirty="0" err="1" smtClean="0">
                <a:solidFill>
                  <a:srgbClr val="000000"/>
                </a:solidFill>
              </a:rPr>
              <a:t>внутрикластерных</a:t>
            </a:r>
            <a:r>
              <a:rPr lang="ru-RU" sz="1400" dirty="0" smtClean="0">
                <a:solidFill>
                  <a:srgbClr val="000000"/>
                </a:solidFill>
              </a:rPr>
              <a:t> проектов.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31</a:t>
            </a:fld>
            <a:endParaRPr lang="ru-RU" sz="140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86426"/>
              </p:ext>
            </p:extLst>
          </p:nvPr>
        </p:nvGraphicFramePr>
        <p:xfrm>
          <a:off x="1547665" y="4413515"/>
          <a:ext cx="6096170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0085"/>
                <a:gridCol w="1233586"/>
                <a:gridCol w="1244675"/>
                <a:gridCol w="1233586"/>
                <a:gridCol w="1234238"/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План капитальных вложений (</a:t>
                      </a:r>
                      <a:r>
                        <a:rPr lang="ru-RU" sz="1200" dirty="0" smtClean="0">
                          <a:effectLst/>
                        </a:rPr>
                        <a:t>млн .руб.)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Объём </a:t>
                      </a:r>
                      <a:r>
                        <a:rPr lang="ru-RU" sz="1200" dirty="0">
                          <a:effectLst/>
                        </a:rPr>
                        <a:t>средств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2787458"/>
              </p:ext>
            </p:extLst>
          </p:nvPr>
        </p:nvGraphicFramePr>
        <p:xfrm>
          <a:off x="1403648" y="1268760"/>
          <a:ext cx="6120680" cy="29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753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Прогноз прироста количества рабочих мест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32</a:t>
            </a:fld>
            <a:endParaRPr lang="ru-RU" sz="140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283494"/>
              </p:ext>
            </p:extLst>
          </p:nvPr>
        </p:nvGraphicFramePr>
        <p:xfrm>
          <a:off x="1207071" y="1628800"/>
          <a:ext cx="707970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4941168"/>
            <a:ext cx="7200800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Увеличение количества рабочих мест планируется за счет модернизации и расширения производства, запуска новых объектов </a:t>
            </a:r>
            <a:r>
              <a:rPr lang="ru-RU" sz="1200" dirty="0">
                <a:solidFill>
                  <a:schemeClr val="tx1"/>
                </a:solidFill>
              </a:rPr>
              <a:t>,</a:t>
            </a:r>
            <a:r>
              <a:rPr lang="ru-RU" sz="1200" dirty="0" smtClean="0">
                <a:solidFill>
                  <a:schemeClr val="tx1"/>
                </a:solidFill>
              </a:rPr>
              <a:t>реализации </a:t>
            </a:r>
            <a:r>
              <a:rPr lang="ru-RU" sz="1200" dirty="0" err="1" smtClean="0">
                <a:solidFill>
                  <a:schemeClr val="tx1"/>
                </a:solidFill>
              </a:rPr>
              <a:t>внутрикластерных</a:t>
            </a:r>
            <a:r>
              <a:rPr lang="ru-RU" sz="1200" dirty="0" smtClean="0">
                <a:solidFill>
                  <a:schemeClr val="tx1"/>
                </a:solidFill>
              </a:rPr>
              <a:t> проектов и привлечения новых участников.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Некоторые данные о производстве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214282" y="6404413"/>
            <a:ext cx="6648902" cy="4535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ts val="2800"/>
              </a:lnSpc>
              <a:spcAft>
                <a:spcPts val="1200"/>
              </a:spcAft>
            </a:pPr>
            <a:r>
              <a:rPr lang="ru-RU" sz="1100" i="1" dirty="0" smtClean="0">
                <a:solidFill>
                  <a:srgbClr val="000000"/>
                </a:solidFill>
              </a:rPr>
              <a:t>* </a:t>
            </a:r>
            <a:r>
              <a:rPr lang="ru-RU" sz="1100" i="1" dirty="0" smtClean="0">
                <a:solidFill>
                  <a:schemeClr val="tx1"/>
                </a:solidFill>
                <a:cs typeface="Arial" pitchFamily="34" charset="0"/>
              </a:rPr>
              <a:t> На основе данных, предоставленных участниками кластера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544" y="5517233"/>
            <a:ext cx="8375848" cy="69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857232"/>
            <a:ext cx="7871792" cy="264320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100" dirty="0" smtClean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Фармацевтическая продукция, производимая кластером, выпускается и разрабатывается согласно стандартов </a:t>
            </a:r>
            <a:r>
              <a:rPr lang="en-US" sz="1200" dirty="0" smtClean="0">
                <a:solidFill>
                  <a:schemeClr val="tx1"/>
                </a:solidFill>
              </a:rPr>
              <a:t>GMP</a:t>
            </a:r>
            <a:r>
              <a:rPr lang="ru-RU" sz="1200" dirty="0" smtClean="0">
                <a:solidFill>
                  <a:schemeClr val="tx1"/>
                </a:solidFill>
              </a:rPr>
              <a:t> и стандартов качества </a:t>
            </a:r>
            <a:r>
              <a:rPr lang="en-US" sz="1200" dirty="0" smtClean="0">
                <a:solidFill>
                  <a:schemeClr val="tx1"/>
                </a:solidFill>
              </a:rPr>
              <a:t>ISO</a:t>
            </a:r>
            <a:r>
              <a:rPr lang="ru-RU" sz="1200" dirty="0" smtClean="0">
                <a:solidFill>
                  <a:schemeClr val="tx1"/>
                </a:solidFill>
              </a:rPr>
              <a:t> 9001-2008.Продукция производимая и создаваемая такими компания как (ООО «</a:t>
            </a:r>
            <a:r>
              <a:rPr lang="ru-RU" sz="1200" dirty="0" err="1" smtClean="0">
                <a:solidFill>
                  <a:schemeClr val="tx1"/>
                </a:solidFill>
              </a:rPr>
              <a:t>Сэлвим</a:t>
            </a:r>
            <a:r>
              <a:rPr lang="ru-RU" sz="1200" dirty="0" smtClean="0">
                <a:solidFill>
                  <a:schemeClr val="tx1"/>
                </a:solidFill>
              </a:rPr>
              <a:t>», ЗАО «Завод премиксов №1», ООО «Пик-</a:t>
            </a:r>
            <a:r>
              <a:rPr lang="ru-RU" sz="1200" dirty="0" err="1" smtClean="0">
                <a:solidFill>
                  <a:schemeClr val="tx1"/>
                </a:solidFill>
              </a:rPr>
              <a:t>Фарма</a:t>
            </a:r>
            <a:r>
              <a:rPr lang="ru-RU" sz="1200" dirty="0" smtClean="0">
                <a:solidFill>
                  <a:schemeClr val="tx1"/>
                </a:solidFill>
              </a:rPr>
              <a:t> Лек») не имеют аналогов не только на рынке России, но и на мировом рынке, так как представляют собой оригинальные лекарственные средства и фармацевтические субстанции, защищенные патентами и товарными знаками.</a:t>
            </a:r>
            <a:r>
              <a:rPr lang="ru-RU" sz="1200" dirty="0">
                <a:solidFill>
                  <a:schemeClr val="tx1"/>
                </a:solidFill>
              </a:rPr>
              <a:t> Предприятия кластера в полной мере обладают мощностями для хранения </a:t>
            </a:r>
            <a:r>
              <a:rPr lang="ru-RU" sz="1200" dirty="0" smtClean="0">
                <a:solidFill>
                  <a:schemeClr val="tx1"/>
                </a:solidFill>
              </a:rPr>
              <a:t>сырья и готовой продукции </a:t>
            </a:r>
            <a:r>
              <a:rPr lang="ru-RU" sz="1200" dirty="0">
                <a:solidFill>
                  <a:schemeClr val="tx1"/>
                </a:solidFill>
              </a:rPr>
              <a:t>которые удовлетворяют их потребностям 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ru-RU" sz="1200" dirty="0">
                <a:solidFill>
                  <a:schemeClr val="tx1"/>
                </a:solidFill>
              </a:rPr>
              <a:t>производственным </a:t>
            </a:r>
            <a:r>
              <a:rPr lang="ru-RU" sz="1200" dirty="0" smtClean="0">
                <a:solidFill>
                  <a:schemeClr val="tx1"/>
                </a:solidFill>
              </a:rPr>
              <a:t>мощностям </a:t>
            </a:r>
            <a:r>
              <a:rPr lang="ru-RU" sz="1200" dirty="0">
                <a:solidFill>
                  <a:schemeClr val="tx1"/>
                </a:solidFill>
              </a:rPr>
              <a:t>и специфике </a:t>
            </a:r>
            <a:r>
              <a:rPr lang="ru-RU" sz="1200" dirty="0" smtClean="0">
                <a:solidFill>
                  <a:schemeClr val="tx1"/>
                </a:solidFill>
              </a:rPr>
              <a:t>производства. Вновь создаваемые </a:t>
            </a:r>
            <a:r>
              <a:rPr lang="ru-RU" sz="1200" dirty="0">
                <a:solidFill>
                  <a:schemeClr val="tx1"/>
                </a:solidFill>
              </a:rPr>
              <a:t>предприятия сконструированы по современным требованиям, с учетом оптимизации производственных площадей, за счет чего высвобождается место под сырье и готовую продукцию. У действующих предприятий сформирован логистический график, складских мощностей хватает в среднем на 3 месяца, отгрузка готовой продукции производиться раз в месяц. Ряд предприятий кластера открывающиеся в текущем и следующих годах имеют оборудование, отвечающее последним качественным показателям (НПФ-ВИК, Завод премиксов №1.Белфармаком, Пик-</a:t>
            </a:r>
            <a:r>
              <a:rPr lang="ru-RU" sz="1200" dirty="0" err="1">
                <a:solidFill>
                  <a:schemeClr val="tx1"/>
                </a:solidFill>
              </a:rPr>
              <a:t>Фарма</a:t>
            </a:r>
            <a:r>
              <a:rPr lang="ru-RU" sz="1200" dirty="0">
                <a:solidFill>
                  <a:schemeClr val="tx1"/>
                </a:solidFill>
              </a:rPr>
              <a:t>-Лек) предприятия, занимающиеся производством не первый год имеют средний срок службы оборудования (7-10 лет) и занимаются планомерной модернизацией устаревающего </a:t>
            </a:r>
            <a:r>
              <a:rPr lang="ru-RU" sz="1200" dirty="0" smtClean="0">
                <a:solidFill>
                  <a:schemeClr val="tx1"/>
                </a:solidFill>
              </a:rPr>
              <a:t>оборудования.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33</a:t>
            </a:fld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886982"/>
            <a:ext cx="1728192" cy="19709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3817153"/>
            <a:ext cx="1728192" cy="21121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18" y="3832101"/>
            <a:ext cx="1786458" cy="20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5976" y="2060848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Стратегия научно-технологической </a:t>
            </a:r>
            <a:r>
              <a:rPr lang="ru-RU" sz="2000" dirty="0">
                <a:solidFill>
                  <a:srgbClr val="000000"/>
                </a:solidFill>
              </a:rPr>
              <a:t>и </a:t>
            </a:r>
            <a:r>
              <a:rPr lang="ru-RU" sz="2000" dirty="0" smtClean="0">
                <a:solidFill>
                  <a:srgbClr val="000000"/>
                </a:solidFill>
              </a:rPr>
              <a:t>образовательной деятельности	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486175"/>
            <a:ext cx="208872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4.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486175"/>
            <a:ext cx="3450654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Дорожная карта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1520" y="4106887"/>
            <a:ext cx="208872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5.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74278" y="4106887"/>
            <a:ext cx="3450654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</a:t>
            </a:r>
            <a:r>
              <a:rPr lang="ru-RU" sz="2000" b="1" dirty="0">
                <a:solidFill>
                  <a:srgbClr val="000000"/>
                </a:solidFill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</a:rPr>
              <a:t>образовательная деятельность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1124744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Элементы научной инновационной инфраструктуры создаваемые внутри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57158" y="1857364"/>
            <a:ext cx="3000396" cy="71438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Центр клинических исследований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357554" y="1857364"/>
            <a:ext cx="5357850" cy="71438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Проведение клинических исследований, ускорение регистрации отечественных препаратов, сертификация</a:t>
            </a:r>
            <a:endParaRPr lang="ru-RU" sz="1400" dirty="0" smtClean="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57158" y="2714620"/>
            <a:ext cx="3000396" cy="71438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Центр трансферта технологий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357554" y="2714620"/>
            <a:ext cx="5357850" cy="71438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Коммерциализация разработок участников кластера,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приобретение новых технологий</a:t>
            </a:r>
            <a:endParaRPr lang="ru-RU" dirty="0" smtClean="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57158" y="3571876"/>
            <a:ext cx="3000396" cy="714380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Центр клеточных технологий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357554" y="3571876"/>
            <a:ext cx="5357850" cy="714380"/>
          </a:xfrm>
          <a:prstGeom prst="rect">
            <a:avLst/>
          </a:prstGeom>
          <a:ln w="127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Оказание услуг по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биозаготовке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, клеточной терапии, и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тканевой </a:t>
            </a: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биоинженерии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 для научных и лечебных учреждений</a:t>
            </a:r>
            <a:endParaRPr lang="ru-RU" dirty="0" smtClean="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877" y="4429132"/>
            <a:ext cx="8358246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</a:rPr>
              <a:t> НИУ «</a:t>
            </a:r>
            <a:r>
              <a:rPr lang="ru-RU" sz="1200" dirty="0" err="1">
                <a:solidFill>
                  <a:schemeClr val="tx1"/>
                </a:solidFill>
              </a:rPr>
              <a:t>БелГУ</a:t>
            </a:r>
            <a:r>
              <a:rPr lang="ru-RU" sz="1200" dirty="0">
                <a:solidFill>
                  <a:schemeClr val="tx1"/>
                </a:solidFill>
              </a:rPr>
              <a:t>»: проведение научных исследований, предоставление технологий для производства, Подготовка специалистов фармацевтического профиля (провизор), Подготовка бакалавров по специальности «химическая технология». </a:t>
            </a:r>
          </a:p>
          <a:p>
            <a:r>
              <a:rPr lang="ru-RU" sz="1200" dirty="0">
                <a:solidFill>
                  <a:schemeClr val="tx1"/>
                </a:solidFill>
              </a:rPr>
              <a:t>БЕЛГСХА им. В.Я. </a:t>
            </a:r>
            <a:r>
              <a:rPr lang="ru-RU" sz="1200" dirty="0" smtClean="0">
                <a:solidFill>
                  <a:schemeClr val="tx1"/>
                </a:solidFill>
              </a:rPr>
              <a:t>подготовка </a:t>
            </a:r>
            <a:r>
              <a:rPr lang="ru-RU" sz="1200" dirty="0">
                <a:solidFill>
                  <a:schemeClr val="tx1"/>
                </a:solidFill>
              </a:rPr>
              <a:t>лаборантов, проведение лабораторных исследований, более 10 патентов на разработку и исследования препаратов для животных. </a:t>
            </a:r>
          </a:p>
          <a:p>
            <a:r>
              <a:rPr lang="ru-RU" sz="1200" dirty="0">
                <a:solidFill>
                  <a:schemeClr val="tx1"/>
                </a:solidFill>
              </a:rPr>
              <a:t>Центр доклинических и клинических исследований НИУ «</a:t>
            </a:r>
            <a:r>
              <a:rPr lang="ru-RU" sz="1200" dirty="0" err="1">
                <a:solidFill>
                  <a:schemeClr val="tx1"/>
                </a:solidFill>
              </a:rPr>
              <a:t>БелГУ</a:t>
            </a:r>
            <a:r>
              <a:rPr lang="ru-RU" sz="1200" dirty="0" smtClean="0">
                <a:solidFill>
                  <a:schemeClr val="tx1"/>
                </a:solidFill>
              </a:rPr>
              <a:t>»: </a:t>
            </a:r>
            <a:r>
              <a:rPr lang="ru-RU" sz="1200" dirty="0">
                <a:solidFill>
                  <a:schemeClr val="tx1"/>
                </a:solidFill>
              </a:rPr>
              <a:t>наличие 40 патентов на доклинические исследования </a:t>
            </a:r>
            <a:r>
              <a:rPr lang="ru-RU" sz="1200" dirty="0" err="1">
                <a:solidFill>
                  <a:schemeClr val="tx1"/>
                </a:solidFill>
              </a:rPr>
              <a:t>дженериков</a:t>
            </a:r>
            <a:r>
              <a:rPr lang="ru-RU" sz="1200" dirty="0">
                <a:solidFill>
                  <a:schemeClr val="tx1"/>
                </a:solidFill>
              </a:rPr>
              <a:t> и 3 патентов на доклинические исследования новых лекарственных средств. За последний год защищено 11 кандидатских, 1 докторская диссертация, получено 26 патентов РФ на изобретения, опубликовано более 30 статей в ведущих рецензируемых отечественных и зарубежных журналах, выпущено 9 учебно-методических пособий.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Научные направления поддержаны 1 грантом Президента РФ, 1 государственным заданием на выполнение работ от Министерства образования и науки РФ, 3 грантами Фонда содействия развитию малых форм предприятий в научно-технической сфере. На этапе рассмотрения находятся 2 заявки на получение гранта по программе “</a:t>
            </a:r>
            <a:r>
              <a:rPr lang="ru-RU" sz="1200" dirty="0" err="1">
                <a:solidFill>
                  <a:schemeClr val="tx1"/>
                </a:solidFill>
              </a:rPr>
              <a:t>Фарма</a:t>
            </a:r>
            <a:r>
              <a:rPr lang="ru-RU" sz="1200" dirty="0">
                <a:solidFill>
                  <a:schemeClr val="tx1"/>
                </a:solidFill>
              </a:rPr>
              <a:t> 2020</a:t>
            </a:r>
            <a:r>
              <a:rPr lang="ru-RU" sz="1200" dirty="0" smtClean="0">
                <a:solidFill>
                  <a:schemeClr val="tx1"/>
                </a:solidFill>
              </a:rPr>
              <a:t>”.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(Данные </a:t>
            </a:r>
            <a:r>
              <a:rPr lang="ru-RU" sz="1200" dirty="0">
                <a:solidFill>
                  <a:schemeClr val="tx1"/>
                </a:solidFill>
              </a:rPr>
              <a:t>предоставлены ВУЗами и взяты из открытых источников (http://</a:t>
            </a:r>
            <a:r>
              <a:rPr lang="ru-RU" sz="1200" dirty="0" smtClean="0">
                <a:solidFill>
                  <a:schemeClr val="tx1"/>
                </a:solidFill>
              </a:rPr>
              <a:t>gmpnews.ru)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157161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Исследовательская организация, испытывающая различные группы товаров, которые способны влиять на здоровье человека.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Основные виды деятельности ЦКИ: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Регистрация лекарственных препаратов;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Регистрация фармацевтических субстанций;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Организация клинических исследований;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Мониторинг клинических исследований любой сложности;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Консалтинг в вопросах вывода препаратов и субстанций на рынок РФ;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Разработка нормативной документации, отработка методик контроля;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Разработка состава и технологии производства лекарственных форм;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клинических исследований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Основные виды деятельности ЦКИ: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Ускорение регистрации оригинальных препаратов и </a:t>
            </a:r>
            <a:r>
              <a:rPr lang="ru-RU" sz="1400" dirty="0" err="1" smtClean="0">
                <a:solidFill>
                  <a:schemeClr val="tx1"/>
                </a:solidFill>
              </a:rPr>
              <a:t>джененриков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Регистрация БАД;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Регистрация изделий медицинского назначения;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Регистрация парфюмерно-косметической продукции и предметов личной гигиены;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Регистрация продуктов детского питания, продуктов спортивного питания;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Разработка нормативной документации;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</a:rPr>
              <a:t>Дистрибьюция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Аудит регистрационной деятельности.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клинических исследований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Научно-техническое предприятие основной задачей которого является повышение взаимодействия между научно-исследовательскими организациями и предприятиями кластера, институтами развития и иными заинтересованными сторонами в сфере трансферта и коммерциализации технологий, организации новых производств, продвижения инновационной продукции, в том числе на зарубежных рынках.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Основные направления деятельности:</a:t>
            </a:r>
          </a:p>
          <a:p>
            <a:pPr marL="285750" lvl="0" indent="-28575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реализация </a:t>
            </a:r>
            <a:r>
              <a:rPr lang="ru-RU" sz="1400" dirty="0" err="1" smtClean="0">
                <a:solidFill>
                  <a:schemeClr val="tx1"/>
                </a:solidFill>
              </a:rPr>
              <a:t>экспортно</a:t>
            </a:r>
            <a:r>
              <a:rPr lang="ru-RU" sz="1400" dirty="0" smtClean="0">
                <a:solidFill>
                  <a:schemeClr val="tx1"/>
                </a:solidFill>
              </a:rPr>
              <a:t>- импортных рыночных интересов участников кластера в направлении трансферта технологий;</a:t>
            </a:r>
          </a:p>
          <a:p>
            <a:pPr marL="285750" lvl="0" indent="-28575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патентная поддержка (и соблюдение авторских прав и «патентной чистоты) в развитии исследований и содействие коммерциализации их результатов;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трансферта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Основные направления деятельности: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 создание и поддержание механизма привлечения передовых международных технологий и разработок и формализацией прав на IP в процессе трансферта разработок и технологий на площадки участников кластера и их партнеров;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представление специальных услуг, ориентированных не только на оформление исключительных прав, но и на обеспечение их коммерциализации;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непосредственное участие в коммерциализации авторских изобретений и разработок;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оценка коммерческого потенциала создаваемых результатов интеллектуальной деятельности;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последующее эффективное управление результатами интеллектуальной деятельности, в том числе, предотвращении утраты исключительных прав.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трансферта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39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475" y="0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проекте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 Создание кластера </a:t>
            </a:r>
            <a:r>
              <a:rPr lang="ru-RU" sz="1400" dirty="0" err="1" smtClean="0">
                <a:solidFill>
                  <a:srgbClr val="000000"/>
                </a:solidFill>
              </a:rPr>
              <a:t>биофармацевтики</a:t>
            </a:r>
            <a:r>
              <a:rPr lang="ru-RU" sz="1400" dirty="0" smtClean="0">
                <a:solidFill>
                  <a:srgbClr val="000000"/>
                </a:solidFill>
              </a:rPr>
              <a:t> Белгородской области объединяющего хозяйствующие субъекты региона, специализирующиеся в  сфере фармацевтики и </a:t>
            </a:r>
            <a:r>
              <a:rPr lang="ru-RU" sz="1400" dirty="0" err="1" smtClean="0">
                <a:solidFill>
                  <a:srgbClr val="000000"/>
                </a:solidFill>
              </a:rPr>
              <a:t>биотехнологиий</a:t>
            </a:r>
            <a:r>
              <a:rPr lang="ru-RU" sz="1400" dirty="0" smtClean="0">
                <a:solidFill>
                  <a:srgbClr val="000000"/>
                </a:solidFill>
              </a:rPr>
              <a:t>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Объединение усилий компаний ОАО «</a:t>
            </a:r>
            <a:r>
              <a:rPr lang="ru-RU" sz="1400" dirty="0" err="1" smtClean="0">
                <a:solidFill>
                  <a:srgbClr val="000000"/>
                </a:solidFill>
              </a:rPr>
              <a:t>Верофарм</a:t>
            </a:r>
            <a:r>
              <a:rPr lang="ru-RU" sz="1400" dirty="0" smtClean="0">
                <a:solidFill>
                  <a:srgbClr val="000000"/>
                </a:solidFill>
              </a:rPr>
              <a:t>», ООО «</a:t>
            </a:r>
            <a:r>
              <a:rPr lang="ru-RU" sz="1400" dirty="0" err="1" smtClean="0">
                <a:solidFill>
                  <a:srgbClr val="000000"/>
                </a:solidFill>
              </a:rPr>
              <a:t>Полисинтез</a:t>
            </a:r>
            <a:r>
              <a:rPr lang="ru-RU" sz="1400" dirty="0" smtClean="0">
                <a:solidFill>
                  <a:srgbClr val="000000"/>
                </a:solidFill>
              </a:rPr>
              <a:t>», ЗАО «</a:t>
            </a:r>
            <a:r>
              <a:rPr lang="ru-RU" sz="1400" dirty="0" err="1" smtClean="0">
                <a:solidFill>
                  <a:srgbClr val="000000"/>
                </a:solidFill>
              </a:rPr>
              <a:t>Петрохим</a:t>
            </a:r>
            <a:r>
              <a:rPr lang="ru-RU" sz="1400" dirty="0" smtClean="0">
                <a:solidFill>
                  <a:srgbClr val="000000"/>
                </a:solidFill>
              </a:rPr>
              <a:t>», ООО «НТЦ БИО» с участием компаний МСП региона с целью создания крупнейшего в Центрально-черноземном регионе России кластера компаний  фармацевтической и биотехнологической промышленности;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 Реализация в рамка кластера ряда опорных проектов, таких как: строительство завода по производству субстанций и готовых лекарственных средств по стандарту </a:t>
            </a:r>
            <a:r>
              <a:rPr lang="en-US" sz="1400" dirty="0" smtClean="0">
                <a:solidFill>
                  <a:schemeClr val="tx1"/>
                </a:solidFill>
              </a:rPr>
              <a:t>GMP</a:t>
            </a:r>
            <a:r>
              <a:rPr lang="ru-RU" sz="1400" dirty="0" smtClean="0">
                <a:solidFill>
                  <a:schemeClr val="tx1"/>
                </a:solidFill>
              </a:rPr>
              <a:t>, строительство завода производства кормов для ценных пород рыб,  организация производства гранулированных удобрений на основе биогумуса и создание центра клеточных технологий;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Увеличение доли участников кластера </a:t>
            </a:r>
            <a:r>
              <a:rPr lang="ru-RU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биофармацевтики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 региональном и федеральном рынке;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Развитие производства биопрепаратов для животноводства и растениеводства;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Развитие производства биоэнергетического оборудования и технологий использования биоэнергетики. </a:t>
            </a:r>
          </a:p>
          <a:p>
            <a:pPr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71472" y="928670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Задачи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716064" y="1285860"/>
          <a:ext cx="8215369" cy="5214975"/>
        </p:xfrm>
        <a:graphic>
          <a:graphicData uri="http://schemas.openxmlformats.org/drawingml/2006/table">
            <a:tbl>
              <a:tblPr/>
              <a:tblGrid>
                <a:gridCol w="1523417"/>
                <a:gridCol w="1523417"/>
                <a:gridCol w="818841"/>
                <a:gridCol w="1882539"/>
                <a:gridCol w="1882539"/>
                <a:gridCol w="584616"/>
              </a:tblGrid>
              <a:tr h="41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Тип проекта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Проект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Инициатор проекта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Прогноз объема инвестиций (млн. руб.)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Меры господдержки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Сроки реализации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960654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Якорные проекты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Строительство завода по производству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субстанций и готовых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лекарственных средств по стандарту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GMP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ООО «Белфарма», Правительство Белгородской области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6 279,0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Федеральная целевая программа «Развитие фармацевтической и медицинской промышленности на период до 2020 года и дальнейшую перспективу».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Строительство завода кормов для ценных пород рыб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ООО «Агоакадемия», ООО «НТЦ БИО»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260,04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№209-ФЗ 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hlinkClick r:id="rId5"/>
                        </a:rPr>
                        <a:t>«О развитии малого и среднего предпринимательства в Российской Федерации»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. Субсидирование части процентной ставки по банковским кредитам, получаемым субъектами МСП на инвестиционные цели. Субсидии МСП на подключение к внешним коммуникациям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Организация производства гранулированных удобрений на основе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вермикомпоста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мощностью 10 тысяч тонн в год и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ферментно-пробиотической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добавки 200 тонн в год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ООО «НПО Биотехнологии», ООО «НТЦ БИО»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102,4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№209-ФЗ 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hlinkClick r:id="rId5"/>
                        </a:rPr>
                        <a:t>«О развитии малого и среднего предпринимательства в Российской Федерации»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. Субсидирование части процентной ставки по банковским кредитам, получаемым субъектами МСП на инвестиционные цели. Субсидии МСП на подключение к внешним коммуникациям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Создание центра клеточных технологий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НИУ «БелГУ»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230,16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Субсидии по программам: Федеральная целевая программа «Развитие науки и технологий»</a:t>
                      </a:r>
                      <a:endParaRPr lang="ru-RU" sz="90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2014 – 2016 гг.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05" marR="40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</a:t>
            </a:fld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Основные направления деятельности: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охрана интересов работодателей в отношении результатов интеллектуальной деятельности, созданных его работниками при выполнении служебного задания;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интеграция запросов потребляющих отраслей и возможностей, предоставляемых научно-исследовательскими центрами.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трансферта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Целью проекта является создание современного центра клеточных технологий, выполняющего лечебно-профилактические, производственные и научно-исследовательские задачи и отвечающего отечественным и европейским стандартам. Миссия центра состоит в обеспечении населения Белгородской области и соседних регионов качественно новыми видами медицинских услуг и продуктов, способных восстанавливать здоровье у людей с тяжелыми приводящими к инвалидности и смертельно опасными заболеваниями.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Целью </a:t>
            </a:r>
            <a:r>
              <a:rPr lang="ru-RU" sz="1400" dirty="0" err="1" smtClean="0">
                <a:solidFill>
                  <a:schemeClr val="tx1"/>
                </a:solidFill>
              </a:rPr>
              <a:t>БелЦКТ</a:t>
            </a:r>
            <a:r>
              <a:rPr lang="ru-RU" sz="1400" dirty="0" smtClean="0">
                <a:solidFill>
                  <a:schemeClr val="tx1"/>
                </a:solidFill>
              </a:rPr>
              <a:t> является оказание уникальных медицинских услуг, основанных на применении клеточной терапии, и разработка и регистрация уникальных имплантатов и лекарственных препаратов, полученных с использованием клеточных технологий, в соответствии с действующими российскими международными стандартами в данных областях.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клеточных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41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Центр клеточных технологий будет оказывать услуги в следующих направлениях: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x-none" sz="1400" dirty="0" smtClean="0">
                <a:solidFill>
                  <a:schemeClr val="tx1"/>
                </a:solidFill>
              </a:rPr>
              <a:t>Рутинные лечебные и консультативные услуги, недостаточно представленные в Белгородской области (например, иммунологическая помощь, экстракорпоральная гемокоррекция). Требуются незначительные материальные вложения (предполагается незначительная прибыль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x-none" sz="1400" dirty="0" smtClean="0">
                <a:solidFill>
                  <a:schemeClr val="tx1"/>
                </a:solidFill>
              </a:rPr>
              <a:t>Применение разработанных ранее отечественных или непатентованных зарубежных методов клеточной терапии в результате покупки лицензии на их осуществление или свободного доступа к технологии.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клеточных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42873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Центр клеточных технологий будет оказывать услуги в следующих направлениях: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x-none" sz="1400" dirty="0" smtClean="0">
                <a:solidFill>
                  <a:schemeClr val="tx1"/>
                </a:solidFill>
              </a:rPr>
              <a:t>Разработка новых и усовершенствование существующих методов клеточной терапии, тканевой биоинженерии, лекарственных средств с защитой продукта патентами, секретами производства (ноу-хау), товарными знаками. К этой группе можно отнести лицензионное производство патентованных зарубежных клеточных продуктов и препаратов на базе БелЦКТ, которое потребует получение сертификата Евросоюза на соответствие европейским требованиям </a:t>
            </a:r>
            <a:r>
              <a:rPr lang="en-US" sz="1400" dirty="0" smtClean="0">
                <a:solidFill>
                  <a:schemeClr val="tx1"/>
                </a:solidFill>
              </a:rPr>
              <a:t>GMP</a:t>
            </a:r>
            <a:r>
              <a:rPr lang="x-none" sz="1400" dirty="0" smtClean="0">
                <a:solidFill>
                  <a:schemeClr val="tx1"/>
                </a:solidFill>
              </a:rPr>
              <a:t> и покупки лицензии на производство или заключения договора о совместной деятельности.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Центр клеточных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Получение доступа к базе данных Проекта РФ и ЕС «</a:t>
            </a:r>
            <a:r>
              <a:rPr lang="ru-RU" sz="1400" b="1" dirty="0" err="1" smtClean="0">
                <a:solidFill>
                  <a:schemeClr val="tx1"/>
                </a:solidFill>
              </a:rPr>
              <a:t>Протеом</a:t>
            </a:r>
            <a:r>
              <a:rPr lang="ru-RU" sz="1400" b="1" dirty="0" smtClean="0">
                <a:solidFill>
                  <a:schemeClr val="tx1"/>
                </a:solidFill>
              </a:rPr>
              <a:t> Человека».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Цель проекта – построение всеобъемлющей базы данных по белкам человека, который станет инструментом обнаружения новых лекарственных мишеней и </a:t>
            </a:r>
            <a:r>
              <a:rPr lang="ru-RU" sz="1400" dirty="0" err="1" smtClean="0">
                <a:solidFill>
                  <a:schemeClr val="tx1"/>
                </a:solidFill>
              </a:rPr>
              <a:t>биомаркеров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Международные участники: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940348"/>
              </p:ext>
            </p:extLst>
          </p:nvPr>
        </p:nvGraphicFramePr>
        <p:xfrm>
          <a:off x="571472" y="3357562"/>
          <a:ext cx="8072494" cy="2595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807249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Участники проекта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Harvard Medical School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Michigan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Scripps Research Institute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Utrecht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University of Tokyo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London's Imperial College School of Medicine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Приоритетные направления развития научно-технической кооперации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1000108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Участие в 7-ой Рамочной Программе ЕС совместно с Российским национальным контактным центром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Созданная по инициативе Еврокомиссии сеть </a:t>
            </a:r>
            <a:r>
              <a:rPr lang="ru-RU" sz="1400" dirty="0" err="1" smtClean="0">
                <a:solidFill>
                  <a:schemeClr val="tx1"/>
                </a:solidFill>
              </a:rPr>
              <a:t>Bio-NCP</a:t>
            </a:r>
            <a:r>
              <a:rPr lang="ru-RU" sz="1400" dirty="0" smtClean="0">
                <a:solidFill>
                  <a:schemeClr val="tx1"/>
                </a:solidFill>
              </a:rPr>
              <a:t> Европейских стран объединяет в себе структуры, занимающиеся вопросами организации научно-технологического сотрудничества, обмена технологиями и консалтинга в рамках 7-ой Рамочной Программы ЕС.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Основной целью Программы является всесторонняя поддержка развития науки в странах Европы и создание общего Европейского Научного Пространства. Научное Пространство станет основой для создания «внутреннего европейского рынка» в области научно-технических разработок, свободного обмена знаниями, результатами исследований и разработок; структурирования и координации научно-исследовательской деятельности в каждой отдельной стране Европы и в Евросоюзе в целом.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Приоритетные направления развития научно-технической кооперации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00108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Развитие международного взаимодействия в сфере фармацевтики и биотехнологий по следующим направлениям: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сотрудничество </a:t>
            </a:r>
            <a:r>
              <a:rPr lang="ru-RU" sz="1200" dirty="0">
                <a:solidFill>
                  <a:schemeClr val="tx1"/>
                </a:solidFill>
              </a:rPr>
              <a:t>ООО «</a:t>
            </a:r>
            <a:r>
              <a:rPr lang="ru-RU" sz="1200" dirty="0" err="1">
                <a:solidFill>
                  <a:schemeClr val="tx1"/>
                </a:solidFill>
              </a:rPr>
              <a:t>Таксифолия</a:t>
            </a:r>
            <a:r>
              <a:rPr lang="ru-RU" sz="1200" dirty="0">
                <a:solidFill>
                  <a:schemeClr val="tx1"/>
                </a:solidFill>
              </a:rPr>
              <a:t>» с французскими партнерами на предмет разработки оболочки для лекарственного средства</a:t>
            </a:r>
            <a:r>
              <a:rPr lang="ru-RU" sz="1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роизводство </a:t>
            </a:r>
            <a:r>
              <a:rPr lang="ru-RU" sz="1200" dirty="0">
                <a:solidFill>
                  <a:schemeClr val="tx1"/>
                </a:solidFill>
              </a:rPr>
              <a:t>субстанции «ТАКРОЛИМУС» методом ферментации с последующей </a:t>
            </a:r>
            <a:r>
              <a:rPr lang="ru-RU" sz="1200" dirty="0" err="1">
                <a:solidFill>
                  <a:schemeClr val="tx1"/>
                </a:solidFill>
              </a:rPr>
              <a:t>хроматографической</a:t>
            </a:r>
            <a:r>
              <a:rPr lang="ru-RU" sz="1200" dirty="0">
                <a:solidFill>
                  <a:schemeClr val="tx1"/>
                </a:solidFill>
              </a:rPr>
              <a:t> очисткой совместно с ОАО «</a:t>
            </a:r>
            <a:r>
              <a:rPr lang="ru-RU" sz="1200" dirty="0" err="1">
                <a:solidFill>
                  <a:schemeClr val="tx1"/>
                </a:solidFill>
              </a:rPr>
              <a:t>Фармак</a:t>
            </a:r>
            <a:r>
              <a:rPr lang="ru-RU" sz="1200" dirty="0">
                <a:solidFill>
                  <a:schemeClr val="tx1"/>
                </a:solidFill>
              </a:rPr>
              <a:t>» (</a:t>
            </a:r>
            <a:r>
              <a:rPr lang="ru-RU" sz="1200" dirty="0" err="1">
                <a:solidFill>
                  <a:schemeClr val="tx1"/>
                </a:solidFill>
              </a:rPr>
              <a:t>Украина,г.Киев</a:t>
            </a:r>
            <a:r>
              <a:rPr lang="ru-RU" sz="1200" dirty="0" smtClean="0">
                <a:solidFill>
                  <a:schemeClr val="tx1"/>
                </a:solidFill>
              </a:rPr>
              <a:t>);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содействие сотрудничеству между участниками кластеров, в том числе развитию производственной кооперации, трансферту технологий, реализации инвестиционных проектов, созданию совместных предприятий;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организация экономических миссий, стажировок, обмен делегациями представителей кластеров на регулярной основе;</a:t>
            </a:r>
          </a:p>
          <a:p>
            <a:pPr lvl="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изучение и систематизация лучших практик;</a:t>
            </a:r>
          </a:p>
          <a:p>
            <a:pPr lvl="0"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организация семинаров по совершенствованию различных аспектов управленческой деятельности для руководителей и владельцев малых и средних предприятий.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Приоритетные направления развития международной научно-технической и производственной кооперации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46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6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лекарственные препараты нового поколения;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новые уникальные штаммы бактерий;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эффективные </a:t>
            </a:r>
            <a:r>
              <a:rPr lang="ru-RU" sz="1400" dirty="0" err="1" smtClean="0">
                <a:solidFill>
                  <a:schemeClr val="tx1"/>
                </a:solidFill>
              </a:rPr>
              <a:t>антимикробные</a:t>
            </a:r>
            <a:r>
              <a:rPr lang="ru-RU" sz="1400" dirty="0" smtClean="0">
                <a:solidFill>
                  <a:schemeClr val="tx1"/>
                </a:solidFill>
              </a:rPr>
              <a:t> средства нового поколения, не вызывающие устойчивости у патогенных микроорганизмов;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экономически эффективное </a:t>
            </a:r>
            <a:r>
              <a:rPr lang="ru-RU" sz="1400" dirty="0" err="1" smtClean="0">
                <a:solidFill>
                  <a:schemeClr val="tx1"/>
                </a:solidFill>
              </a:rPr>
              <a:t>биотехнологическое</a:t>
            </a:r>
            <a:r>
              <a:rPr lang="ru-RU" sz="1400" dirty="0" smtClean="0">
                <a:solidFill>
                  <a:schemeClr val="tx1"/>
                </a:solidFill>
              </a:rPr>
              <a:t> оборудование, позволяющее в автоматизированных режимах осуществлять непрерывные (</a:t>
            </a:r>
            <a:r>
              <a:rPr lang="ru-RU" sz="1400" dirty="0" err="1" smtClean="0">
                <a:solidFill>
                  <a:schemeClr val="tx1"/>
                </a:solidFill>
              </a:rPr>
              <a:t>отъемно-доливные</a:t>
            </a:r>
            <a:r>
              <a:rPr lang="ru-RU" sz="1400" dirty="0" smtClean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отъемно-загрузочные</a:t>
            </a:r>
            <a:r>
              <a:rPr lang="ru-RU" sz="1400" dirty="0" smtClean="0">
                <a:solidFill>
                  <a:schemeClr val="tx1"/>
                </a:solidFill>
              </a:rPr>
              <a:t>) </a:t>
            </a:r>
            <a:r>
              <a:rPr lang="ru-RU" sz="1400" dirty="0" err="1" smtClean="0">
                <a:solidFill>
                  <a:schemeClr val="tx1"/>
                </a:solidFill>
              </a:rPr>
              <a:t>биотехнологические</a:t>
            </a:r>
            <a:r>
              <a:rPr lang="ru-RU" sz="1400" dirty="0" smtClean="0">
                <a:solidFill>
                  <a:schemeClr val="tx1"/>
                </a:solidFill>
              </a:rPr>
              <a:t> процессы конверсии нерастворимых компонентов растительного сырья;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специализированные пакеты аппаратно-программных средств управления </a:t>
            </a:r>
            <a:r>
              <a:rPr lang="ru-RU" sz="1400" dirty="0" err="1" smtClean="0">
                <a:solidFill>
                  <a:schemeClr val="tx1"/>
                </a:solidFill>
              </a:rPr>
              <a:t>биотехнологическими</a:t>
            </a:r>
            <a:r>
              <a:rPr lang="ru-RU" sz="1400" dirty="0" smtClean="0">
                <a:solidFill>
                  <a:schemeClr val="tx1"/>
                </a:solidFill>
              </a:rPr>
              <a:t> процессами, учитывающие их специфику (</a:t>
            </a:r>
            <a:r>
              <a:rPr lang="ru-RU" sz="1400" dirty="0" err="1" smtClean="0">
                <a:solidFill>
                  <a:schemeClr val="tx1"/>
                </a:solidFill>
              </a:rPr>
              <a:t>нестационарность</a:t>
            </a:r>
            <a:r>
              <a:rPr lang="ru-RU" sz="1400" dirty="0" smtClean="0">
                <a:solidFill>
                  <a:schemeClr val="tx1"/>
                </a:solidFill>
              </a:rPr>
              <a:t>, необходимость  интерактивного взаимодействия экспериментатора с системой управления);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Приоритетные объекты трансферта технологий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928670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Основные функции учебного центра кластера: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Подготовка кадров к работе на фармацевтических предприятиях кластера, на современных GMP-производствах;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Практическое обучение студентов и будущих специалистов на территории предприятий участников кластера;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Производственная подготовка персонала, </a:t>
            </a:r>
            <a:r>
              <a:rPr lang="ru-RU" sz="1400" dirty="0" err="1" smtClean="0">
                <a:solidFill>
                  <a:schemeClr val="tx1"/>
                </a:solidFill>
              </a:rPr>
              <a:t>предаттестационная</a:t>
            </a:r>
            <a:r>
              <a:rPr lang="ru-RU" sz="1400" dirty="0" smtClean="0">
                <a:solidFill>
                  <a:schemeClr val="tx1"/>
                </a:solidFill>
              </a:rPr>
              <a:t> подготовка, подготовка кадров  с привлечением инженерно-технического персонала предприятий;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Повышение квалификации персонала предприятий путем привлечения экспертов в приоритетных направлениях развития кластера и сотрудников научно-образовательных учреждений.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Концепция и направления развития учебного центра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928670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Учебный центр осуществляет взаимодействие с Управляющей компанией и вносит предложения в следующих направлениях: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модернизация и совершенствование материально – технической базы учреждений профессионального образования;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обеспечение непрерывного образования на основе государственно – частного партнерства;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организация экспериментальных площадок по созданию интегрированных программ обучения от начального до среднего и высшего профессионального образования с одновременным получением практических навыков на производстве (дуальное образования);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научно – методическая и консультационная поддержка образовательных учреждений, реализующих интегрированное обучение.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Приоритетные направления развития научно-технической кооперации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49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39552" y="1340768"/>
            <a:ext cx="8375848" cy="216024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Создание ряда новых производств по стандартам </a:t>
            </a:r>
            <a:r>
              <a:rPr lang="en-US" sz="1400" dirty="0" smtClean="0">
                <a:solidFill>
                  <a:srgbClr val="000000"/>
                </a:solidFill>
              </a:rPr>
              <a:t>GMP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объемом выпуска продукции 7,4 млрд. руб. в год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Создание не менее тысячи высокопроизводительных рабочих мест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Создание четырех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новых компаний МСП на территориях индустриальных парков в рамках реализации проектов кластера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 </a:t>
            </a:r>
            <a:r>
              <a:rPr lang="ru-RU" sz="1400" dirty="0">
                <a:solidFill>
                  <a:srgbClr val="000000"/>
                </a:solidFill>
              </a:rPr>
              <a:t>Налоговые поступления в </a:t>
            </a:r>
            <a:r>
              <a:rPr lang="ru-RU" sz="1400" dirty="0" smtClean="0">
                <a:solidFill>
                  <a:srgbClr val="000000"/>
                </a:solidFill>
              </a:rPr>
              <a:t>бюджет Белгородской области к 2018 году составят 991 млн.руб. в год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Значительное увеличение объемов переработки отходов сельскохозяйственного комплекса до 12600 тыс. тонн в год.</a:t>
            </a:r>
            <a:endParaRPr lang="ru-RU" sz="1400" dirty="0" smtClean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18"/>
          <p:cNvSpPr/>
          <p:nvPr/>
        </p:nvSpPr>
        <p:spPr>
          <a:xfrm>
            <a:off x="611560" y="930206"/>
            <a:ext cx="8303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Ожидаемые результаты проекта для региона: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34" y="4286256"/>
            <a:ext cx="8375848" cy="216024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Увеличение 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объемов производства участников в денежном выражении к 2018 году на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43 %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Кадровое обеспечение предприятий кластера на долгосрочную перспективу путем организации учебного центра и формирования долгосрочной стратегии в области подготовки персонала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Содействие переходу предприятий кластера на стандарты </a:t>
            </a:r>
            <a:r>
              <a:rPr lang="en-US" sz="1400" dirty="0" smtClean="0">
                <a:solidFill>
                  <a:srgbClr val="000000"/>
                </a:solidFill>
              </a:rPr>
              <a:t>GMP </a:t>
            </a:r>
            <a:r>
              <a:rPr lang="ru-RU" sz="1400" dirty="0" smtClean="0">
                <a:solidFill>
                  <a:srgbClr val="000000"/>
                </a:solidFill>
              </a:rPr>
              <a:t>при поддержке Регионального центра инжиниринга Белгородской области</a:t>
            </a:r>
          </a:p>
          <a:p>
            <a:pPr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rgbClr val="000000"/>
                </a:solidFill>
              </a:rPr>
              <a:t> Увеличение совокупной доли рынка участников кластера до 11,2% по производству ГЛС, до 100% федерального рынка лизина, выход на рынок предприятий кластера в сегментах </a:t>
            </a:r>
            <a:r>
              <a:rPr lang="ru-RU" sz="1400" dirty="0" err="1" smtClean="0">
                <a:solidFill>
                  <a:srgbClr val="000000"/>
                </a:solidFill>
              </a:rPr>
              <a:t>антибатериальных</a:t>
            </a:r>
            <a:r>
              <a:rPr lang="ru-RU" sz="1400" dirty="0" smtClean="0">
                <a:solidFill>
                  <a:srgbClr val="000000"/>
                </a:solidFill>
              </a:rPr>
              <a:t> препаратов  для животноводства, </a:t>
            </a:r>
            <a:r>
              <a:rPr lang="ru-RU" sz="1400" dirty="0" err="1" smtClean="0">
                <a:solidFill>
                  <a:srgbClr val="000000"/>
                </a:solidFill>
              </a:rPr>
              <a:t>биоудобрений</a:t>
            </a:r>
            <a:r>
              <a:rPr lang="ru-RU" sz="1400" dirty="0" smtClean="0">
                <a:solidFill>
                  <a:srgbClr val="000000"/>
                </a:solidFill>
              </a:rPr>
              <a:t> для растениеводства</a:t>
            </a:r>
            <a:endParaRPr lang="ru-RU" sz="14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18"/>
          <p:cNvSpPr/>
          <p:nvPr/>
        </p:nvSpPr>
        <p:spPr>
          <a:xfrm>
            <a:off x="642910" y="3929066"/>
            <a:ext cx="8303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Ожидаемые результаты проекта для бизнеса участников кластера: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О проекте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928670"/>
            <a:ext cx="8136904" cy="5786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Основные направления развития учебного центра кластера: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внедрение новых элементов содержания образования в направлении биотехнологий, фармацевтики, генной инженерии, новых форм, методов и средств обучения;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разработка и внедрение вариативных образовательных программ с максимально широким диапазоном, соответствующим различным возможностям и потребностям предприятий </a:t>
            </a:r>
            <a:r>
              <a:rPr lang="ru-RU" sz="1400" dirty="0" err="1" smtClean="0">
                <a:solidFill>
                  <a:schemeClr val="tx1"/>
                </a:solidFill>
              </a:rPr>
              <a:t>БиоФарм</a:t>
            </a:r>
            <a:r>
              <a:rPr lang="ru-RU" sz="1400" dirty="0" smtClean="0">
                <a:solidFill>
                  <a:schemeClr val="tx1"/>
                </a:solidFill>
              </a:rPr>
              <a:t> кластера;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внедрение методик повышения квалификации персонала, мастеров производственного обучения на основе применения современных образовательных технологий;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апробация практики сетевого взаимодействия образовательных учреждений, направленной на обновление содержания образования и взаимную методическую поддержку.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Приоритетные направления развития научно-технической кооперации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5929322" y="1500174"/>
            <a:ext cx="2857520" cy="4929222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285720" y="5072074"/>
            <a:ext cx="5072098" cy="135732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85720" y="1643050"/>
            <a:ext cx="5143536" cy="142876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85720" y="3286124"/>
            <a:ext cx="3357586" cy="164307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Научно-технологическая и образовательная стратегия кластера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57864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786182" y="3357562"/>
            <a:ext cx="1643074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pitchFamily="32" charset="0"/>
              </a:rPr>
              <a:t>Учебный центр кластера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072198" y="1857364"/>
            <a:ext cx="2643206" cy="35719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Производственная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практика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357554" y="5072074"/>
            <a:ext cx="2000264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Учебные учреждения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85720" y="3286124"/>
            <a:ext cx="2000264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Предприятия кластера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428992" y="1643050"/>
            <a:ext cx="2000264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Совет кластера</a:t>
            </a:r>
          </a:p>
        </p:txBody>
      </p:sp>
      <p:sp>
        <p:nvSpPr>
          <p:cNvPr id="13" name="Двойная стрелка вверх/вниз 12"/>
          <p:cNvSpPr/>
          <p:nvPr/>
        </p:nvSpPr>
        <p:spPr bwMode="auto">
          <a:xfrm>
            <a:off x="4500562" y="2285992"/>
            <a:ext cx="285752" cy="1071570"/>
          </a:xfrm>
          <a:prstGeom prst="up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6072198" y="2285992"/>
            <a:ext cx="2643206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Предпроизводственная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подготовка кадров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072198" y="2857496"/>
            <a:ext cx="2643206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Предаттестационная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подготовка персонала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072198" y="4429132"/>
            <a:ext cx="2643206" cy="92869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Обучение с привлечением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инженерно-технологического персонала предприятий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072198" y="5429264"/>
            <a:ext cx="2643206" cy="92869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Обучение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с привлечением экспертов в приоритетных направлениях развития кластера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072198" y="3429000"/>
            <a:ext cx="2643206" cy="92869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Обучение с привлечением сотрудников образовательных учреждений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5643570" y="5429264"/>
            <a:ext cx="366714" cy="633418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5643570" y="4214818"/>
            <a:ext cx="366714" cy="633418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5643570" y="3071810"/>
            <a:ext cx="366714" cy="633418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5643570" y="1785926"/>
            <a:ext cx="366714" cy="633418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2357430"/>
            <a:ext cx="1214446" cy="646331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1714488"/>
            <a:ext cx="54292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Согласование и формирование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предложений по: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-Формированию учебных планов ,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-Разработки плана повышения квалификации персонала, семинаров, тренингов, учебных стажировок;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-Оснащению научно-технической базы образовательных учреждений;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Внедрению новых элементов в обучающие программы.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20" y="3929066"/>
            <a:ext cx="51435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Взаимодействие по: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-Формированию потребностей в персонале;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-Участию ИТР предприятий для проведения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подготовки персонала .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20" y="5072074"/>
            <a:ext cx="514356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Взаимодействие по: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-Обеспечению процессов прохождения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производственной практики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-Согласованию программ обучения;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- Передаче образовательного опыта и знаний;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Участию сотрудников учебных учреждений в образовании персонала предприятий.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7" name="Двойная стрелка влево/вправо 26"/>
          <p:cNvSpPr/>
          <p:nvPr/>
        </p:nvSpPr>
        <p:spPr bwMode="auto">
          <a:xfrm>
            <a:off x="2285984" y="3500438"/>
            <a:ext cx="1500198" cy="285752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 bwMode="auto">
          <a:xfrm rot="16200000">
            <a:off x="4107653" y="4393413"/>
            <a:ext cx="1071570" cy="285752"/>
          </a:xfrm>
          <a:prstGeom prst="left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endParaRPr lang="ru-RU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00760" y="1500174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Направления обучения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428596" y="1000108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Концепция и направления развития учебного центра кластера</a:t>
            </a:r>
            <a:endParaRPr lang="ru-RU" sz="1600" b="1" dirty="0">
              <a:solidFill>
                <a:schemeClr val="tx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lIns="0" rIns="0" anchor="ctr"/>
          <a:lstStyle/>
          <a:p>
            <a:pPr algn="ctr"/>
            <a:r>
              <a:rPr lang="ru-RU" sz="1600" dirty="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5976" y="2060848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Финансовая стратегия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486175"/>
            <a:ext cx="208872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4.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486175"/>
            <a:ext cx="3450654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Дорожная карта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1520" y="4106887"/>
            <a:ext cx="208872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5.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74278" y="4106887"/>
            <a:ext cx="3450654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08828"/>
              </p:ext>
            </p:extLst>
          </p:nvPr>
        </p:nvGraphicFramePr>
        <p:xfrm>
          <a:off x="571472" y="2000240"/>
          <a:ext cx="8215370" cy="392144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29024"/>
                <a:gridCol w="4786346"/>
              </a:tblGrid>
              <a:tr h="3857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Ресурс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85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Собственные средства участников кластера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Собственные средства не всегда доступны,</a:t>
                      </a:r>
                      <a:r>
                        <a:rPr lang="ru-RU" sz="1400" baseline="0" dirty="0" smtClean="0"/>
                        <a:t> вложение в долгосрочные проекты собственных средств не всегда эффективно</a:t>
                      </a:r>
                      <a:endParaRPr lang="ru-RU" sz="1400" dirty="0"/>
                    </a:p>
                  </a:txBody>
                  <a:tcPr anchor="ctr"/>
                </a:tc>
              </a:tr>
              <a:tr h="385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Проектное банковское финансирование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Возможность разработки</a:t>
                      </a:r>
                      <a:r>
                        <a:rPr lang="ru-RU" sz="1400" baseline="0" dirty="0" smtClean="0"/>
                        <a:t> специальных банковских продуктов, вероятность привлечения высокая</a:t>
                      </a:r>
                      <a:endParaRPr lang="ru-RU" sz="1400" dirty="0"/>
                    </a:p>
                  </a:txBody>
                  <a:tcPr anchor="ctr"/>
                </a:tc>
              </a:tr>
              <a:tr h="385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Лизинг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Эффективно для обновления производственных фондов, вероятность</a:t>
                      </a:r>
                      <a:r>
                        <a:rPr lang="ru-RU" sz="1400" baseline="0" dirty="0" smtClean="0"/>
                        <a:t> привлечения высокая</a:t>
                      </a:r>
                      <a:endParaRPr lang="ru-RU" sz="1400" dirty="0"/>
                    </a:p>
                  </a:txBody>
                  <a:tcPr anchor="ctr"/>
                </a:tc>
              </a:tr>
              <a:tr h="385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 по программам государственной поддержки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Вероятность привлечения средств значительно повышается при участии</a:t>
                      </a:r>
                      <a:r>
                        <a:rPr lang="ru-RU" sz="1400" baseline="0" dirty="0" smtClean="0"/>
                        <a:t> ЦКР</a:t>
                      </a:r>
                      <a:endParaRPr lang="ru-RU" sz="1400" dirty="0"/>
                    </a:p>
                  </a:txBody>
                  <a:tcPr anchor="ctr"/>
                </a:tc>
              </a:tr>
              <a:tr h="385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Посевное и венчурное</a:t>
                      </a:r>
                      <a:r>
                        <a:rPr lang="ru-RU" sz="1400" baseline="0" dirty="0" smtClean="0"/>
                        <a:t> финансирование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Эффективно на стадиях научно-исследовательских работ, развития и создания продукта. Низкая</a:t>
                      </a:r>
                      <a:r>
                        <a:rPr lang="ru-RU" sz="1400" baseline="0" dirty="0" smtClean="0"/>
                        <a:t> вероятность привлечения </a:t>
                      </a:r>
                      <a:endParaRPr lang="ru-RU" sz="1400" dirty="0"/>
                    </a:p>
                  </a:txBody>
                  <a:tcPr anchor="ctr"/>
                </a:tc>
              </a:tr>
              <a:tr h="3857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Портфельные и стратегические инвесторы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Возможность использования технологий</a:t>
                      </a:r>
                      <a:r>
                        <a:rPr lang="ru-RU" sz="1400" baseline="0" dirty="0" smtClean="0"/>
                        <a:t> инвесторов. Вероятность привлечения капитала низкая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928670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chemeClr val="tx1"/>
                </a:solidFill>
              </a:rPr>
              <a:t>Собственные средства участников кластера 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Предприятия участники кластера являются успешно </a:t>
            </a:r>
            <a:r>
              <a:rPr lang="ru-RU" sz="1200" dirty="0" smtClean="0">
                <a:solidFill>
                  <a:schemeClr val="tx1"/>
                </a:solidFill>
              </a:rPr>
              <a:t>развивающимися, </a:t>
            </a:r>
            <a:r>
              <a:rPr lang="ru-RU" sz="1200" dirty="0">
                <a:solidFill>
                  <a:schemeClr val="tx1"/>
                </a:solidFill>
              </a:rPr>
              <a:t>самостоятельными или дочерними предприятиями. Информация предоставлена </a:t>
            </a:r>
            <a:r>
              <a:rPr lang="ru-RU" sz="1200" dirty="0" smtClean="0">
                <a:solidFill>
                  <a:schemeClr val="tx1"/>
                </a:solidFill>
              </a:rPr>
              <a:t>самими </a:t>
            </a:r>
            <a:r>
              <a:rPr lang="ru-RU" sz="1200" dirty="0">
                <a:solidFill>
                  <a:schemeClr val="tx1"/>
                </a:solidFill>
              </a:rPr>
              <a:t>участниками, для реализации проектов используются собственные средства, накопленные в предыдущие </a:t>
            </a:r>
            <a:r>
              <a:rPr lang="ru-RU" sz="1200" dirty="0" smtClean="0">
                <a:solidFill>
                  <a:schemeClr val="tx1"/>
                </a:solidFill>
              </a:rPr>
              <a:t>годы).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Повышение финансовой устойчивости предприятия;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Высокая эффективность и маневренность собственных средств;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Позволяют более эффективно привлекать заемные средства.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chemeClr val="tx1"/>
                </a:solidFill>
              </a:rPr>
              <a:t>Проектное банковское финансирование, коммерческие кредиты, лизинговые кредиты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(</a:t>
            </a:r>
            <a:r>
              <a:rPr lang="ru-RU" sz="1200" dirty="0">
                <a:solidFill>
                  <a:schemeClr val="tx1"/>
                </a:solidFill>
              </a:rPr>
              <a:t>Заемный капитал привлекаются с помощью кредитных организаций (предоставление </a:t>
            </a:r>
            <a:r>
              <a:rPr lang="ru-RU" sz="1200" dirty="0" smtClean="0">
                <a:solidFill>
                  <a:schemeClr val="tx1"/>
                </a:solidFill>
              </a:rPr>
              <a:t>кредита под залог собственных основных средств)</a:t>
            </a:r>
            <a:r>
              <a:rPr lang="ru-RU" sz="1200" dirty="0" smtClean="0"/>
              <a:t>.имущества</a:t>
            </a:r>
            <a:r>
              <a:rPr lang="ru-RU" sz="1200" dirty="0"/>
              <a:t>)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Наиболее эффективно для обновления основных фондов предприятий;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Возможность создания специализированных продуктов для предприятий участников кластера при условиях бюджетного </a:t>
            </a:r>
            <a:r>
              <a:rPr lang="ru-RU" sz="1200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dirty="0" smtClean="0">
                <a:solidFill>
                  <a:schemeClr val="tx1"/>
                </a:solidFill>
              </a:rPr>
              <a:t>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Способствует повышению производственного потенциала предприятий;</a:t>
            </a:r>
          </a:p>
          <a:p>
            <a:pPr algn="just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 Высокая доступность.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928670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Субсидии по программам государственной поддержки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Ограниченный объем бюджетного финансирования;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Необходимость достижения необходимого экономического и социального эффектов;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Целевой характер использования средств;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Государственный контроль и возможность применения действенных санкций.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Посевное и венчурное финансирование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Эффективность  на стадиях научно-исследовательских работ, развития и создания продукта;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Высокая стоимость капитала в результате повышенного риска при проведении НИОКР;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Инвестор обладает частью прав на объекты НИОКР.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3548" y="1211158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Стратегические и портфельные инвесторы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Привлечение новых технологий, разработок;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Возможность перенять опыт инвестора;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Возможность расширения рынков сбыта в случае интереса стратегических инвесторов;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Снижение независимости предприятия.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7702" y="72824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7741" y="1285243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Субсидии по программам государственной поддержки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первого взноса и процентной ставки по лизинговым кредитам;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Целевые субсидии начинающим субъектам малого и среднего предпринимательства;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затрат на технологическое присоединение к объектам </a:t>
            </a:r>
            <a:r>
              <a:rPr lang="ru-RU" sz="1400" dirty="0" err="1" smtClean="0">
                <a:solidFill>
                  <a:schemeClr val="tx1"/>
                </a:solidFill>
              </a:rPr>
              <a:t>электросетевого</a:t>
            </a:r>
            <a:r>
              <a:rPr lang="ru-RU" sz="1400" dirty="0" smtClean="0">
                <a:solidFill>
                  <a:schemeClr val="tx1"/>
                </a:solidFill>
              </a:rPr>
              <a:t> хозяйства, а также иные мероприятия по энергосбережению;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процентных ставок по кредитам 2/3 затрат (но не более 2/3 ставки рефинансирования Банка России) по оплате процентов по кредитам;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Предоставление субсидий на поддержку субъектов малого и среднего предпринимательства, производящих и (или) реализующих товары (работы, услуги) в </a:t>
            </a:r>
            <a:r>
              <a:rPr lang="ru-RU" sz="1400" dirty="0" err="1" smtClean="0">
                <a:solidFill>
                  <a:schemeClr val="tx1"/>
                </a:solidFill>
              </a:rPr>
              <a:t>нанотехнологической</a:t>
            </a:r>
            <a:r>
              <a:rPr lang="ru-RU" sz="1400" dirty="0" smtClean="0">
                <a:solidFill>
                  <a:schemeClr val="tx1"/>
                </a:solidFill>
              </a:rPr>
              <a:t> отрасли.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28777" y="769122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привлечения заемного капитала по лизинговым операциям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214678" y="4643446"/>
            <a:ext cx="2071702" cy="10001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57224" y="2428868"/>
            <a:ext cx="2071702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857224" y="2000240"/>
            <a:ext cx="2071702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Составление договора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 лизинга и договора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 о поставке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2714621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Лизингодатель;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Продавец;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Участник кластера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214678" y="2428868"/>
            <a:ext cx="2071702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2714621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Гарантийный Фонд БО;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Лизингодатель;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Продавец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214678" y="2000240"/>
            <a:ext cx="2071702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Предоставление гарантий по договору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5572132" y="2428868"/>
            <a:ext cx="2214578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572132" y="2000240"/>
            <a:ext cx="2214578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Выставление платежных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 требований по первому взносу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271462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Лизингодатель;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Участники кластера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5572132" y="4572008"/>
            <a:ext cx="2214578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572132" y="4143380"/>
            <a:ext cx="2214578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Выставление платежных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 требований со стороны продавца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485776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Лизингодатель;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Продавец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214678" y="4143380"/>
            <a:ext cx="2071702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Оплата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 платежных требований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6116" y="4857761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Лизингодатель;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Продавец;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Участник кластера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 bwMode="auto">
          <a:xfrm rot="10800000">
            <a:off x="5214942" y="4286256"/>
            <a:ext cx="428628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857224" y="4643446"/>
            <a:ext cx="2071702" cy="100013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857224" y="4143380"/>
            <a:ext cx="2071702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Предоставление оборудования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8662" y="4857761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Продавец;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Участник кластера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 rot="10800000">
            <a:off x="2857488" y="4286256"/>
            <a:ext cx="438152" cy="347666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5" name="Выгнутая вправо стрелка 24"/>
          <p:cNvSpPr/>
          <p:nvPr/>
        </p:nvSpPr>
        <p:spPr bwMode="auto">
          <a:xfrm>
            <a:off x="7715272" y="2285992"/>
            <a:ext cx="857256" cy="250033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2857488" y="2143116"/>
            <a:ext cx="428628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5214942" y="2143116"/>
            <a:ext cx="428628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 bwMode="auto">
          <a:xfrm>
            <a:off x="785786" y="3857628"/>
            <a:ext cx="2214578" cy="171451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2357422" y="5786454"/>
            <a:ext cx="3429024" cy="5715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5214942" y="1857364"/>
            <a:ext cx="2928958" cy="64294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привлечения проектного финансирования коммерческих банков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3571868" y="1857364"/>
            <a:ext cx="1785950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Гарантийный фонд БО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785786" y="2714620"/>
            <a:ext cx="2500330" cy="9286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Разработка бизнес-плана, ТЭО, проектно-сметной документации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571868" y="3357562"/>
            <a:ext cx="2071702" cy="128588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868" y="364331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Создаваемое предприятие;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Банк;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Гарантийный фонд БО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5929322" y="3143248"/>
            <a:ext cx="2214578" cy="142876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929322" y="2714620"/>
            <a:ext cx="2214578" cy="9286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Получение одобрения кредитного комитета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00760" y="364331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Участник кластера;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Банк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5929322" y="5286388"/>
            <a:ext cx="2214578" cy="107157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929322" y="4857760"/>
            <a:ext cx="2214578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Открытие кредитной линии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00760" y="5572140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Участник кластера;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Банк</a:t>
            </a:r>
          </a:p>
          <a:p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3571868" y="4857760"/>
            <a:ext cx="2071702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Участник кластера</a:t>
            </a:r>
          </a:p>
        </p:txBody>
      </p:sp>
      <p:sp>
        <p:nvSpPr>
          <p:cNvPr id="32" name="Стрелка вправо 31"/>
          <p:cNvSpPr/>
          <p:nvPr/>
        </p:nvSpPr>
        <p:spPr bwMode="auto">
          <a:xfrm rot="10800000">
            <a:off x="5572132" y="4929198"/>
            <a:ext cx="428628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6" name="Выгнутая вправо стрелка 45"/>
          <p:cNvSpPr/>
          <p:nvPr/>
        </p:nvSpPr>
        <p:spPr bwMode="auto">
          <a:xfrm>
            <a:off x="8072462" y="3000372"/>
            <a:ext cx="642942" cy="250033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57818" y="1857364"/>
            <a:ext cx="3000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Участие в конкурсе на обеспечение гарантий Гарантийного фонда БО по коммерческим кредитам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785786" y="5000636"/>
            <a:ext cx="2000264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latin typeface="Arial" charset="0"/>
                <a:cs typeface="Arial Unicode MS" pitchFamily="32" charset="0"/>
              </a:rPr>
              <a:t>ЦКР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5786" y="392906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Оказание услуг  по разработке бизнес-плана в рамках определения механизмов получения субсидий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785786" y="5786454"/>
            <a:ext cx="2214578" cy="5715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Фонд поддержки МСП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71802" y="585789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Субсидирование затрат на оплату процентов по кредитам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7" name="Стрелка вправо 56"/>
          <p:cNvSpPr/>
          <p:nvPr/>
        </p:nvSpPr>
        <p:spPr bwMode="auto">
          <a:xfrm>
            <a:off x="2714612" y="5143512"/>
            <a:ext cx="928694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8" name="Стрелка вправо 57"/>
          <p:cNvSpPr/>
          <p:nvPr/>
        </p:nvSpPr>
        <p:spPr bwMode="auto">
          <a:xfrm rot="16200000">
            <a:off x="5286380" y="5500702"/>
            <a:ext cx="357190" cy="357190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571868" y="2714620"/>
            <a:ext cx="2071702" cy="9286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Залог доли проектной компании</a:t>
            </a: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5572132" y="2786058"/>
            <a:ext cx="428628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3214678" y="2786058"/>
            <a:ext cx="428628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59</a:t>
            </a:fld>
            <a:endParaRPr lang="ru-RU" sz="1400"/>
          </a:p>
        </p:txBody>
      </p:sp>
      <p:sp>
        <p:nvSpPr>
          <p:cNvPr id="47" name="Стрелка вниз 46"/>
          <p:cNvSpPr/>
          <p:nvPr/>
        </p:nvSpPr>
        <p:spPr bwMode="auto">
          <a:xfrm>
            <a:off x="3643306" y="2428868"/>
            <a:ext cx="357190" cy="357190"/>
          </a:xfrm>
          <a:prstGeom prst="down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6578" y="150017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Белгородская область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87624" y="150520"/>
            <a:ext cx="7879684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Территориальное расположение предприятий кластера </a:t>
            </a:r>
            <a:r>
              <a:rPr lang="ru-RU" sz="1600" b="1" dirty="0" err="1" smtClean="0">
                <a:solidFill>
                  <a:schemeClr val="tx1"/>
                </a:solidFill>
              </a:rPr>
              <a:t>Биофармацевтики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</a:t>
            </a:fld>
            <a:endParaRPr lang="ru-RU" sz="14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712" y="3414712"/>
            <a:ext cx="28575" cy="28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112" y="3567112"/>
            <a:ext cx="28575" cy="28575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475" y="0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Схема размещ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1" y="1750603"/>
            <a:ext cx="7723061" cy="447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Скругленный прямоугольник 70"/>
          <p:cNvSpPr/>
          <p:nvPr/>
        </p:nvSpPr>
        <p:spPr bwMode="auto">
          <a:xfrm>
            <a:off x="714348" y="4643446"/>
            <a:ext cx="2071702" cy="171451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3143240" y="4500570"/>
            <a:ext cx="2071702" cy="1857388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5572132" y="4286256"/>
            <a:ext cx="2428892" cy="20717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 bwMode="auto">
          <a:xfrm>
            <a:off x="5572132" y="2214554"/>
            <a:ext cx="2428892" cy="164307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3143240" y="2143116"/>
            <a:ext cx="2071702" cy="178595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714348" y="2357430"/>
            <a:ext cx="2071702" cy="1571636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714348" y="2000240"/>
            <a:ext cx="207170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rPr>
              <a:t>Формирование проектной инициативы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привлечения средств и субсидий по программам государственной поддержки</a:t>
            </a: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3143240" y="2000240"/>
            <a:ext cx="207170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Согласование и актуализация проектов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5786" y="264318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Предприятия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4678" y="2643182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Совет кластера;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ЦКР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 bwMode="auto">
          <a:xfrm>
            <a:off x="5572132" y="2000240"/>
            <a:ext cx="242889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Формирование структуры финансирования проектов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43570" y="264318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ЦКР;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Предприятия кластера;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Коммерческие банки;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Фонды региональной поддержки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 bwMode="auto">
          <a:xfrm>
            <a:off x="5572132" y="4286256"/>
            <a:ext cx="242889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Предоставление заявок на получение субсидий</a:t>
            </a:r>
          </a:p>
        </p:txBody>
      </p:sp>
      <p:sp>
        <p:nvSpPr>
          <p:cNvPr id="63" name="Выгнутая вправо стрелка 62"/>
          <p:cNvSpPr/>
          <p:nvPr/>
        </p:nvSpPr>
        <p:spPr bwMode="auto">
          <a:xfrm>
            <a:off x="7929586" y="2285992"/>
            <a:ext cx="857256" cy="2500330"/>
          </a:xfrm>
          <a:prstGeom prst="curvedLef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43570" y="4929198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ЦКР;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Министерство экономического развития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3143240" y="4286256"/>
            <a:ext cx="207170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Финансирование регионального бюджета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214678" y="4929198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Министерство экономического развития;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Департамент экономического развития БО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 bwMode="auto">
          <a:xfrm>
            <a:off x="714348" y="4286256"/>
            <a:ext cx="2071702" cy="6429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bg1"/>
                </a:solidFill>
                <a:latin typeface="Arial" charset="0"/>
                <a:cs typeface="Arial Unicode MS" charset="0"/>
              </a:rPr>
              <a:t>Распределение средств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85786" y="492919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Участники: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Департамент экономического развития БО;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Совет кластера;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Предприятия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3" name="Стрелка вправо 72"/>
          <p:cNvSpPr/>
          <p:nvPr/>
        </p:nvSpPr>
        <p:spPr bwMode="auto">
          <a:xfrm>
            <a:off x="2714612" y="2143116"/>
            <a:ext cx="500066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4" name="Стрелка вправо 73"/>
          <p:cNvSpPr/>
          <p:nvPr/>
        </p:nvSpPr>
        <p:spPr bwMode="auto">
          <a:xfrm>
            <a:off x="5143504" y="2143116"/>
            <a:ext cx="500066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5" name="Стрелка вправо 74"/>
          <p:cNvSpPr/>
          <p:nvPr/>
        </p:nvSpPr>
        <p:spPr bwMode="auto">
          <a:xfrm rot="10800000">
            <a:off x="5143504" y="4429132"/>
            <a:ext cx="500066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7" name="Стрелка вправо 76"/>
          <p:cNvSpPr/>
          <p:nvPr/>
        </p:nvSpPr>
        <p:spPr bwMode="auto">
          <a:xfrm rot="10800000">
            <a:off x="2714612" y="4429132"/>
            <a:ext cx="500066" cy="357190"/>
          </a:xfrm>
          <a:prstGeom prst="rightArrow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Принципы привлечения государственных субсидий и иных форм поддержки: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Конкурсное предоставление субсидий 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первого взноса и процентной ставки по лизинговым кредитам;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Целевые субсидии начинающим субъектам малого и среднего предпринимательства;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затрат на технологическое присоединение к объектам </a:t>
            </a:r>
            <a:r>
              <a:rPr lang="ru-RU" sz="1400" dirty="0" err="1" smtClean="0">
                <a:solidFill>
                  <a:schemeClr val="tx1"/>
                </a:solidFill>
              </a:rPr>
              <a:t>электросетевого</a:t>
            </a:r>
            <a:r>
              <a:rPr lang="ru-RU" sz="1400" dirty="0" smtClean="0">
                <a:solidFill>
                  <a:schemeClr val="tx1"/>
                </a:solidFill>
              </a:rPr>
              <a:t> хозяйства, а также иные мероприятия по энергосбережению;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процентных ставок по кредитам 2/3 затрат (но не более 2/3 ставки рефинансирования Банка России) по оплате процентов по кредитам;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Предоставление субсидий на поддержку субъектов малого и среднего предпринимательства, производящих и (или) реализующих товары (работы, услуги) в </a:t>
            </a:r>
            <a:r>
              <a:rPr lang="ru-RU" sz="1400" dirty="0" err="1" smtClean="0">
                <a:solidFill>
                  <a:schemeClr val="tx1"/>
                </a:solidFill>
              </a:rPr>
              <a:t>нанотехнологической</a:t>
            </a:r>
            <a:r>
              <a:rPr lang="ru-RU" sz="1400" dirty="0" smtClean="0">
                <a:solidFill>
                  <a:schemeClr val="tx1"/>
                </a:solidFill>
              </a:rPr>
              <a:t> отрасли.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Комплекс мероприятий по внедрению инноваций и технологической модернизации.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Принципы привлечения государственных субсидий и иных форм поддержки: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В области содействия выходу предприятий на внешние рынки будут использованы следующие механизмы стимулирования: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части затрат субъектов малого предпринимательства по аренде выставочных площадей для участия в выставочно-ярмарочных мероприятиях за рубежом и иных маркетинговых расходов, связанных с выходом на внешние рынки;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части затрат, связанных с оплатой услуг по выполнению обязательных требований законодательства, являющихся необходимыми для экспорта товаров, в том числе работ по сертификации, регистрации или другим формам подтверждения соответствия;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части затрат по оплате услуг по разработке фирменного наименования, товарного знака, для товаров (работ, услуг), предназначенных для экспорта.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Принципы привлечения государственных субсидий и иных форм поддержки: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Будут использованы программы Фонда содействия развитию малых форм предприятий в научно-технической сфере, предусматривающие предоставление на конкурсной безвозмездной и безвозвратной основе субсидий по следующим направлениям: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создание новых инновационных предприятий на основе успешной коммерциализации технологий;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реализация инновационных проектов, выполняемых малыми инновационными предприятиями на основании разработок и при кадровой поддержке университетов Российской Федерации;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осуществление НИОКР, в том числе проводимых предприятиями для освоения лицензий, приобретаемых ими на новые технологии и технические решения у российских вузов, академических и отраслевых институтов.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ресурсы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63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финансирования развития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07882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Финансовые показатели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64</a:t>
            </a:fld>
            <a:endParaRPr lang="ru-RU" sz="140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03046"/>
            <a:ext cx="8285004" cy="3528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Бюджет доходов и расходов, налоговых платежей кластера, </a:t>
            </a:r>
            <a:r>
              <a:rPr lang="ru-RU" sz="1200" dirty="0" err="1" smtClean="0"/>
              <a:t>млн.рублей</a:t>
            </a:r>
            <a:endParaRPr lang="ru-RU" sz="12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51109"/>
              </p:ext>
            </p:extLst>
          </p:nvPr>
        </p:nvGraphicFramePr>
        <p:xfrm>
          <a:off x="496519" y="1555935"/>
          <a:ext cx="8323953" cy="156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773"/>
                <a:gridCol w="499296"/>
                <a:gridCol w="636835"/>
                <a:gridCol w="637754"/>
                <a:gridCol w="626711"/>
                <a:gridCol w="640517"/>
                <a:gridCol w="709538"/>
                <a:gridCol w="704936"/>
                <a:gridCol w="611988"/>
                <a:gridCol w="667207"/>
                <a:gridCol w="621191"/>
                <a:gridCol w="681007"/>
                <a:gridCol w="517200"/>
              </a:tblGrid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Доходы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1380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40910"/>
              </p:ext>
            </p:extLst>
          </p:nvPr>
        </p:nvGraphicFramePr>
        <p:xfrm>
          <a:off x="500034" y="3140967"/>
          <a:ext cx="8318060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970"/>
                <a:gridCol w="535200"/>
                <a:gridCol w="636385"/>
                <a:gridCol w="637305"/>
                <a:gridCol w="626268"/>
                <a:gridCol w="640063"/>
                <a:gridCol w="709036"/>
                <a:gridCol w="704436"/>
                <a:gridCol w="611554"/>
                <a:gridCol w="666733"/>
                <a:gridCol w="620751"/>
                <a:gridCol w="680527"/>
                <a:gridCol w="516832"/>
              </a:tblGrid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Расходы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2014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июль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450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407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квартал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373689"/>
              </p:ext>
            </p:extLst>
          </p:nvPr>
        </p:nvGraphicFramePr>
        <p:xfrm>
          <a:off x="500034" y="4725144"/>
          <a:ext cx="8283245" cy="1761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379"/>
                <a:gridCol w="367202"/>
                <a:gridCol w="582066"/>
                <a:gridCol w="573056"/>
                <a:gridCol w="578463"/>
                <a:gridCol w="573056"/>
                <a:gridCol w="686585"/>
                <a:gridCol w="678478"/>
                <a:gridCol w="577562"/>
                <a:gridCol w="597385"/>
                <a:gridCol w="573056"/>
                <a:gridCol w="631624"/>
                <a:gridCol w="518094"/>
                <a:gridCol w="644239"/>
              </a:tblGrid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Налоги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2014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янв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фев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апр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июнь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июль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авг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сент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нояб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391,8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122,52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212,05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212,05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217,1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848,2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1008,2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22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Прямоугольник 28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355976" y="2060848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51520" y="3486175"/>
            <a:ext cx="208872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4.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574278" y="3486175"/>
            <a:ext cx="3450654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Дорожная карта развития Кластера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51520" y="4106887"/>
            <a:ext cx="208872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5.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574278" y="4106887"/>
            <a:ext cx="3450654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65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Ведущие ВУЗы РФ в направлении подготовки специалистов в сфере фармацевтики и биотехнологий: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08501"/>
              </p:ext>
            </p:extLst>
          </p:nvPr>
        </p:nvGraphicFramePr>
        <p:xfrm>
          <a:off x="564444" y="2204864"/>
          <a:ext cx="8072494" cy="34471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4857784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Высшее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учебное заведение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Кафедра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МГУ им. М.В. Ломоносова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Биологический факультет;</a:t>
                      </a:r>
                    </a:p>
                    <a:p>
                      <a:r>
                        <a:rPr lang="ru-RU" sz="1400" dirty="0" smtClean="0"/>
                        <a:t>Факультет </a:t>
                      </a:r>
                      <a:r>
                        <a:rPr lang="ru-RU" sz="1400" dirty="0" err="1" smtClean="0"/>
                        <a:t>биоинженерии</a:t>
                      </a:r>
                      <a:r>
                        <a:rPr lang="ru-RU" sz="1400" dirty="0" smtClean="0"/>
                        <a:t> и </a:t>
                      </a:r>
                      <a:r>
                        <a:rPr lang="ru-RU" sz="1400" dirty="0" err="1" smtClean="0"/>
                        <a:t>биоинформатики</a:t>
                      </a:r>
                      <a:r>
                        <a:rPr lang="ru-RU" sz="1400" dirty="0" smtClean="0"/>
                        <a:t>;</a:t>
                      </a:r>
                    </a:p>
                  </a:txBody>
                  <a:tcPr anchor="ctr"/>
                </a:tc>
              </a:tr>
              <a:tr h="32147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Московская</a:t>
                      </a:r>
                      <a:r>
                        <a:rPr lang="ru-RU" sz="1400" baseline="0" dirty="0" smtClean="0"/>
                        <a:t> медицинская академия им. М.И. Сеченова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Фармацевтический факультет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/>
                        <a:t>Московская государственная академия тонкой химической технологии им. М.В. Ломоносова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Факультет биотехнологий и органического синтеза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/>
                        <a:t>Российский химико-технологический университет им. Д.И. Менделеева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Инженерно-экологический факультет</a:t>
                      </a:r>
                    </a:p>
                    <a:p>
                      <a:pPr marL="0" algn="l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Государственный университет Пущино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/>
                        <a:t>Учебный центр физико-химической биологии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2147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/>
                        <a:t>Нижегородский государственный университет им. Н.И. Лобачевского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/>
                        <a:t>Биологический факультет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Стратегия в области подготовки и развития персонала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Ведущие ВУЗы Белгородской области в направлении подготовки специалистов в сфере биотехнологий: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498500"/>
              </p:ext>
            </p:extLst>
          </p:nvPr>
        </p:nvGraphicFramePr>
        <p:xfrm>
          <a:off x="571472" y="2500306"/>
          <a:ext cx="8072494" cy="331212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4857784"/>
              </a:tblGrid>
              <a:tr h="40481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Высшее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 учебное заведение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Кафедра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4084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НИУ «</a:t>
                      </a:r>
                      <a:r>
                        <a:rPr lang="ru-RU" sz="1400" dirty="0" err="1" smtClean="0"/>
                        <a:t>БелГУ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Биолого-химический факультет:</a:t>
                      </a:r>
                    </a:p>
                    <a:p>
                      <a:r>
                        <a:rPr lang="ru-RU" sz="1400" dirty="0" smtClean="0"/>
                        <a:t>Подготовка</a:t>
                      </a:r>
                      <a:r>
                        <a:rPr lang="ru-RU" sz="1400" baseline="0" dirty="0" smtClean="0"/>
                        <a:t> бакалавров;</a:t>
                      </a:r>
                    </a:p>
                    <a:p>
                      <a:r>
                        <a:rPr lang="ru-RU" sz="1400" baseline="0" dirty="0" smtClean="0"/>
                        <a:t>Подготовка бакалавров-инженеров по направлению биотехнологий</a:t>
                      </a:r>
                      <a:endParaRPr lang="ru-RU" sz="1400" dirty="0" smtClean="0"/>
                    </a:p>
                  </a:txBody>
                  <a:tcPr anchor="ctr"/>
                </a:tc>
              </a:tr>
              <a:tr h="8832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БЕЛГСХА</a:t>
                      </a:r>
                      <a:r>
                        <a:rPr lang="ru-RU" sz="1400" baseline="0" dirty="0" smtClean="0"/>
                        <a:t> им В.Я. Горина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Агрономический факультет;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Инженерный</a:t>
                      </a:r>
                      <a:r>
                        <a:rPr lang="ru-RU" sz="1400" kern="1200" baseline="0" dirty="0" smtClean="0"/>
                        <a:t> факультет;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Факультет ветеринарной медицины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8323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БГТУ им. В.Г. Шухова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Кафедра «Неорганическая химия»;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Кафедра «Прикладная химия»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Стратегия в области подготовки и развития персонала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Цели стратегии направления подготовки и переподготовки специалистов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направить учебный процесс на подготовку профессионально состоятельных и востребованных специалистов, обладающих как универсальными, так и предметно-специализированными компетенциями;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создать систему и технологии формирования индивидуальных образовательных траекторий подготовки магистров, бакалавров и специалистов, обеспечивающие обучение по индивидуальному учебному плану, предусматривающему самостоятельный выбор профессиональных компетенций;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разработать и внедрить систему анализа и прогнозирования потребностей в специалистах с последующим набором студентов по востребованным специальностям и направлениям, обеспечить их адаптацию к изменяющимся условиям рынка труда.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1000108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Стратегия в области подготовки и развития персонала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Мероприятия в направлении подготовки и переподготовки специалистов необходимой квалификации исходя из потребностей рынка труда на существующей базе учебных заведений: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вхождение представителей биофармацевтического кластера в состав попечительских (наблюдательных) советов учреждений профессионального образования;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Подготовка и интеграция учебных планов и программ среднего, высшего  профессионального и послевузовского образования во взаимодействии с Советом кластера;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Формирование заказа на расширение номенклатуры специальностей (направлений) среднего профессионального, высшего и послевузовского образования.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472" y="1000108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Стратегия в области подготовки и развития персонала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69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19250" y="152400"/>
            <a:ext cx="7296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Карта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img-fotki.yandex.ru/get/6106/160210310.0/0_7d2f8_d2719174_XL"/>
          <p:cNvPicPr>
            <a:picLocks noChangeAspect="1" noChangeArrowheads="1"/>
          </p:cNvPicPr>
          <p:nvPr/>
        </p:nvPicPr>
        <p:blipFill>
          <a:blip r:embed="rId4"/>
          <a:srcRect r="-1" b="-334"/>
          <a:stretch>
            <a:fillRect/>
          </a:stretch>
        </p:blipFill>
        <p:spPr bwMode="auto">
          <a:xfrm>
            <a:off x="2428860" y="1214422"/>
            <a:ext cx="4643470" cy="5286412"/>
          </a:xfrm>
          <a:prstGeom prst="flowChartAlternateProcess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388" y="135729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Город Белгород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57190" y="1714488"/>
            <a:ext cx="1714512" cy="2214578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Промышленный парк Северный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357422" y="1714488"/>
            <a:ext cx="1928826" cy="5715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Прямоугольник 8"/>
          <p:cNvSpPr/>
          <p:nvPr/>
        </p:nvSpPr>
        <p:spPr bwMode="auto">
          <a:xfrm>
            <a:off x="642942" y="4286256"/>
            <a:ext cx="2000232" cy="57150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Технопарк и                      Бизнес-инкубатор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2643174" y="4143380"/>
            <a:ext cx="1928826" cy="14287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5" descr="http://www.fvrb11.ru/uploads/posts/2012-02/1328880364_v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85992"/>
            <a:ext cx="500066" cy="50006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 bwMode="auto">
          <a:xfrm>
            <a:off x="6929454" y="3857628"/>
            <a:ext cx="2000264" cy="2000264"/>
          </a:xfrm>
          <a:prstGeom prst="rect">
            <a:avLst/>
          </a:prstGeom>
          <a:ln w="9525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«Витаминный комбинат»: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6143636" y="3857628"/>
            <a:ext cx="785818" cy="57150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http://upload.wikimedia.org/wikipedia/commons/thumb/f/f6/%D0%9B%D0%BE%D0%B3%D0%BE_%D0%9F%D0%98%D0%9A-%D0%A4%D0%90%D0%A0%D0%9C%D0%90.jpg/150px-%D0%9B%D0%BE%D0%B3%D0%BE_%D0%9F%D0%98%D0%9A-%D0%A4%D0%90%D0%A0%D0%9C%D0%90.jpg"/>
          <p:cNvPicPr>
            <a:picLocks noChangeAspect="1" noChangeArrowheads="1"/>
          </p:cNvPicPr>
          <p:nvPr/>
        </p:nvPicPr>
        <p:blipFill>
          <a:blip r:embed="rId6"/>
          <a:srcRect t="16354" b="7268"/>
          <a:stretch>
            <a:fillRect/>
          </a:stretch>
        </p:blipFill>
        <p:spPr bwMode="auto">
          <a:xfrm>
            <a:off x="7000892" y="4357694"/>
            <a:ext cx="714380" cy="567447"/>
          </a:xfrm>
          <a:prstGeom prst="rect">
            <a:avLst/>
          </a:prstGeom>
          <a:noFill/>
        </p:spPr>
      </p:pic>
      <p:pic>
        <p:nvPicPr>
          <p:cNvPr id="17" name="Picture 21" descr="Verophar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4882348"/>
            <a:ext cx="1214446" cy="404040"/>
          </a:xfrm>
          <a:prstGeom prst="rect">
            <a:avLst/>
          </a:prstGeom>
          <a:noFill/>
        </p:spPr>
      </p:pic>
      <p:pic>
        <p:nvPicPr>
          <p:cNvPr id="18" name="Picture 23" descr="http://www.polisintez.ru/files/logo_gif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6710" y="4429132"/>
            <a:ext cx="285752" cy="42862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929454" y="528638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ЗАО «</a:t>
            </a:r>
            <a:r>
              <a:rPr lang="ru-RU" sz="1400" dirty="0" err="1" smtClean="0">
                <a:solidFill>
                  <a:schemeClr val="tx1"/>
                </a:solidFill>
              </a:rPr>
              <a:t>Петрохим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ЗАО «ЦСМ </a:t>
            </a:r>
            <a:r>
              <a:rPr lang="ru-RU" sz="1400" dirty="0" err="1" smtClean="0">
                <a:solidFill>
                  <a:schemeClr val="tx1"/>
                </a:solidFill>
              </a:rPr>
              <a:t>Медикор</a:t>
            </a:r>
            <a:r>
              <a:rPr lang="ru-RU" sz="1400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10" y="2786058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ООО «</a:t>
            </a:r>
            <a:r>
              <a:rPr lang="ru-RU" sz="1400" dirty="0" err="1" smtClean="0">
                <a:solidFill>
                  <a:schemeClr val="tx1"/>
                </a:solidFill>
              </a:rPr>
              <a:t>Пик-Фарма</a:t>
            </a:r>
            <a:r>
              <a:rPr lang="ru-RU" sz="1400" dirty="0" smtClean="0">
                <a:solidFill>
                  <a:schemeClr val="tx1"/>
                </a:solidFill>
              </a:rPr>
              <a:t> Лек» - проект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ЗАО «ЦСМ </a:t>
            </a:r>
            <a:r>
              <a:rPr lang="ru-RU" sz="1400" dirty="0" err="1" smtClean="0">
                <a:solidFill>
                  <a:schemeClr val="tx1"/>
                </a:solidFill>
              </a:rPr>
              <a:t>Медикор</a:t>
            </a:r>
            <a:r>
              <a:rPr lang="ru-RU" sz="1400" dirty="0" smtClean="0">
                <a:solidFill>
                  <a:schemeClr val="tx1"/>
                </a:solidFill>
              </a:rPr>
              <a:t>» - проект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71472" y="928670"/>
            <a:ext cx="8281490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Территориальное расположение предприятий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</a:t>
            </a:fld>
            <a:endParaRPr lang="ru-RU" sz="1400" dirty="0"/>
          </a:p>
        </p:txBody>
      </p:sp>
      <p:pic>
        <p:nvPicPr>
          <p:cNvPr id="1026" name="Picture 2" descr="&amp;Bcy;&amp;iecy;&amp;lcy;&amp;fcy;&amp;acy;&amp;rcy;&amp;mcy;&amp;acy;&amp;kcy;&amp;ocy;&amp;m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81" y="2195967"/>
            <a:ext cx="866767" cy="75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7544" y="857232"/>
            <a:ext cx="816939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/>
              <a:t>В </a:t>
            </a:r>
            <a:endParaRPr lang="ru-RU" sz="1100" dirty="0" smtClean="0"/>
          </a:p>
          <a:p>
            <a:pPr lvl="0" algn="just">
              <a:lnSpc>
                <a:spcPts val="16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100" dirty="0" smtClean="0">
                <a:solidFill>
                  <a:schemeClr val="tx1"/>
                </a:solidFill>
              </a:rPr>
              <a:t>Существует вероятность нехватки </a:t>
            </a:r>
            <a:r>
              <a:rPr lang="ru-RU" sz="1100" dirty="0">
                <a:solidFill>
                  <a:schemeClr val="tx1"/>
                </a:solidFill>
              </a:rPr>
              <a:t>квалифицированных кадров химиков-технологов и работников фармацевтической отрасли. Эта тенденция усиливается в свете перехода на стандарты </a:t>
            </a:r>
            <a:r>
              <a:rPr lang="en-US" sz="1100" dirty="0">
                <a:solidFill>
                  <a:schemeClr val="tx1"/>
                </a:solidFill>
              </a:rPr>
              <a:t>GMP</a:t>
            </a:r>
            <a:r>
              <a:rPr lang="ru-RU" sz="1100" dirty="0">
                <a:solidFill>
                  <a:schemeClr val="tx1"/>
                </a:solidFill>
              </a:rPr>
              <a:t> и переподготовки специалистов согласно новым требованиям. Также необходимо отметить высокий средний возраст работающего персонала (более 45 лет),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и открытие в ближайшее время новых производств на территории </a:t>
            </a:r>
            <a:r>
              <a:rPr lang="ru-RU" sz="1100" dirty="0" smtClean="0">
                <a:solidFill>
                  <a:schemeClr val="tx1"/>
                </a:solidFill>
              </a:rPr>
              <a:t>региона, </a:t>
            </a:r>
            <a:r>
              <a:rPr lang="ru-RU" sz="1100" dirty="0">
                <a:solidFill>
                  <a:schemeClr val="tx1"/>
                </a:solidFill>
              </a:rPr>
              <a:t>что непременно за собой повлечет эффект переманивания квалифицированных кадров</a:t>
            </a:r>
            <a:r>
              <a:rPr lang="ru-RU" sz="1100" dirty="0" smtClean="0">
                <a:solidFill>
                  <a:schemeClr val="tx1"/>
                </a:solidFill>
              </a:rPr>
              <a:t>.. </a:t>
            </a:r>
            <a:r>
              <a:rPr lang="ru-RU" sz="1100" dirty="0">
                <a:solidFill>
                  <a:schemeClr val="tx1"/>
                </a:solidFill>
              </a:rPr>
              <a:t>Чтобы обеспечить своевременное пополнение и смену квалифицированных кадров на предприятиях биотехнологической промышленности ВУЗы Белгородской области разрабатывают программы повышения квалификации, сделан пилотные проект НИУ «</a:t>
            </a:r>
            <a:r>
              <a:rPr lang="ru-RU" sz="1100" dirty="0" err="1">
                <a:solidFill>
                  <a:schemeClr val="tx1"/>
                </a:solidFill>
              </a:rPr>
              <a:t>БелГУ</a:t>
            </a:r>
            <a:r>
              <a:rPr lang="ru-RU" sz="1100" dirty="0">
                <a:solidFill>
                  <a:schemeClr val="tx1"/>
                </a:solidFill>
              </a:rPr>
              <a:t>» совместно с ЗАО «Завод премиксов №1» по открытию подготовки по специальности биолог-технолог, первый выпуск в количестве 20 человек состоится в 2016 году и полностью пойдет на потребности </a:t>
            </a:r>
            <a:r>
              <a:rPr lang="ru-RU" sz="1100" dirty="0" smtClean="0">
                <a:solidFill>
                  <a:schemeClr val="tx1"/>
                </a:solidFill>
              </a:rPr>
              <a:t>созданной биотехнологической </a:t>
            </a:r>
            <a:r>
              <a:rPr lang="ru-RU" sz="1100" dirty="0">
                <a:solidFill>
                  <a:schemeClr val="tx1"/>
                </a:solidFill>
              </a:rPr>
              <a:t>лаборатории по производству </a:t>
            </a:r>
            <a:r>
              <a:rPr lang="ru-RU" sz="1100" dirty="0" smtClean="0">
                <a:solidFill>
                  <a:schemeClr val="tx1"/>
                </a:solidFill>
              </a:rPr>
              <a:t>лизина.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83365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Сложившиеся ситуация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z="1400" smtClean="0"/>
              <a:pPr/>
              <a:t>70</a:t>
            </a:fld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57132"/>
              </p:ext>
            </p:extLst>
          </p:nvPr>
        </p:nvGraphicFramePr>
        <p:xfrm>
          <a:off x="1419893" y="3645024"/>
          <a:ext cx="6264696" cy="1872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9752"/>
                <a:gridCol w="1239532"/>
                <a:gridCol w="1239532"/>
                <a:gridCol w="1240202"/>
                <a:gridCol w="1145678"/>
              </a:tblGrid>
              <a:tr h="23402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 обеспеченности производственных потребностей персоналом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Общая численность,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1979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2651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Годовой фонд заработной платы, </a:t>
                      </a:r>
                      <a:r>
                        <a:rPr lang="ru-RU" sz="1200" dirty="0" err="1">
                          <a:effectLst/>
                        </a:rPr>
                        <a:t>тыс.рублей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454.344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504.804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569.952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763.488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2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4143371" y="1428736"/>
            <a:ext cx="4699901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Вхождение представителей кластера в состав попечительских советов образовательных учреждений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4143372" y="2000240"/>
            <a:ext cx="4714908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Формирование совместных учебных планов ВУЗов с    участниками кластеров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143372" y="2571744"/>
            <a:ext cx="4714908" cy="3175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Формирование корпоративной магистратуры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4143372" y="3000372"/>
            <a:ext cx="4714908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Взаимодействие с аспирантами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в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обучении и подготовке работ по перспективным направлениям развития кластера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4143372" y="3571876"/>
            <a:ext cx="4714908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Разработка планов семинаров и проведение их совместно с УЦ кластера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143372" y="4143380"/>
            <a:ext cx="4714908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Создание профессиональных сообществ, участие работников предприятий кластера в проф. конференциях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143372" y="4714884"/>
            <a:ext cx="4714908" cy="3175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Формирование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условий для саморазвития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143372" y="5857892"/>
            <a:ext cx="4714908" cy="6674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Проведение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внутренних семинаров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по общим направлениям корпоративного развития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143372" y="5143512"/>
            <a:ext cx="4714908" cy="5715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Создание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 базы знаний в перспективных направлениях и применение ее </a:t>
            </a: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в процессе вузовского обучения, корпоративного обучения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Стратегия в области подготовки и развития персонала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58" y="1428736"/>
            <a:ext cx="3857652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Начальная профессиональная подготовка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58" y="2000240"/>
            <a:ext cx="3857652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Бакалавриат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7158" y="2571744"/>
            <a:ext cx="3857652" cy="3175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Магистратура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3000372"/>
            <a:ext cx="3857652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Послевузовское обучение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57158" y="3571876"/>
            <a:ext cx="3857652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Семинары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57158" y="4143380"/>
            <a:ext cx="3857652" cy="444503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Участие в профессиональных сообществах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57158" y="4714884"/>
            <a:ext cx="3857652" cy="31750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Самообразование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357158" y="5143512"/>
            <a:ext cx="3857652" cy="571504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Подготовка через корпоративные стандарты при формировании базы знаний 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57158" y="5857892"/>
            <a:ext cx="3857652" cy="667452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eaLnBrk="1" latinLnBrk="0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Тематические корпоративные семинары, направленные на расширение компетенций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Формы подготовки персонала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5976" y="2060848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Сбытовая и маркетинговая стратегия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486175"/>
            <a:ext cx="208872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4.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486175"/>
            <a:ext cx="3450654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Дорожная карта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1520" y="4106887"/>
            <a:ext cx="208872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5.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74278" y="4106887"/>
            <a:ext cx="3450654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323528" y="2643182"/>
            <a:ext cx="4032448" cy="34501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b="1" dirty="0" smtClean="0">
                <a:solidFill>
                  <a:schemeClr val="tx1"/>
                </a:solidFill>
                <a:cs typeface="Arial Unicode MS" pitchFamily="32" charset="0"/>
              </a:rPr>
              <a:t>Кластер</a:t>
            </a:r>
          </a:p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 smtClean="0">
              <a:solidFill>
                <a:schemeClr val="tx1"/>
              </a:solidFill>
              <a:cs typeface="Arial Unicode MS" pitchFamily="32" charset="0"/>
            </a:endParaRPr>
          </a:p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ru-RU" sz="1400" dirty="0" smtClean="0">
              <a:solidFill>
                <a:schemeClr val="tx1"/>
              </a:solidFill>
              <a:cs typeface="Arial Unicode MS" pitchFamily="32" charset="0"/>
            </a:endParaRPr>
          </a:p>
          <a:p>
            <a:pPr marL="0" marR="0" indent="0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28596" y="1785926"/>
            <a:ext cx="3711356" cy="7143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cs typeface="Arial Unicode MS" pitchFamily="32" charset="0"/>
              </a:rPr>
              <a:t>Центр кластерного развития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16288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Внешняя среда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4581128"/>
            <a:ext cx="374441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pitchFamily="32" charset="0"/>
              </a:rPr>
              <a:t>Отделы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pitchFamily="32" charset="0"/>
              </a:rPr>
              <a:t> маркетинга якорных компаний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7544" y="5301208"/>
            <a:ext cx="3744416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pitchFamily="32" charset="0"/>
              </a:rPr>
              <a:t>Отделы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pitchFamily="32" charset="0"/>
              </a:rPr>
              <a:t> маркетинга и маркетологи поддерживающих компаний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67544" y="3717032"/>
            <a:ext cx="3744416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Маркетологи собственной розничной сети кластера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7544" y="2996952"/>
            <a:ext cx="3744416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Управляющая компания кластера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9" name="Прямая со стрелкой 8"/>
          <p:cNvCxnSpPr>
            <a:endCxn id="6" idx="3"/>
          </p:cNvCxnSpPr>
          <p:nvPr/>
        </p:nvCxnSpPr>
        <p:spPr bwMode="auto">
          <a:xfrm flipH="1">
            <a:off x="4211960" y="5589240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flipH="1">
            <a:off x="4139952" y="2348880"/>
            <a:ext cx="72008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V="1">
            <a:off x="4860032" y="2348880"/>
            <a:ext cx="0" cy="32403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 flipH="1" flipV="1">
            <a:off x="3569018" y="3705632"/>
            <a:ext cx="3583870" cy="62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4139952" y="1916832"/>
            <a:ext cx="122413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Прямоугольник 13"/>
          <p:cNvSpPr/>
          <p:nvPr/>
        </p:nvSpPr>
        <p:spPr bwMode="auto">
          <a:xfrm>
            <a:off x="5652120" y="2780928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Рекламные агентства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52120" y="3284984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Отраслевые эксперты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652120" y="3789040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Исследовательские агентства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652120" y="4293096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Рейтинговые агентства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652120" y="4797152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Выставочные центры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652120" y="5301208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Статистические агентства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652120" y="2276872"/>
            <a:ext cx="324036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cs typeface="Arial Unicode MS" pitchFamily="32" charset="0"/>
              </a:rPr>
              <a:t>Консалтинговые компании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 bwMode="auto">
          <a:xfrm>
            <a:off x="5357818" y="2428868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 flipH="1">
            <a:off x="4214810" y="4786322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Прямая со стрелкой 22"/>
          <p:cNvCxnSpPr/>
          <p:nvPr/>
        </p:nvCxnSpPr>
        <p:spPr bwMode="auto">
          <a:xfrm flipH="1">
            <a:off x="4214810" y="4000504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Прямая со стрелкой 23"/>
          <p:cNvCxnSpPr/>
          <p:nvPr/>
        </p:nvCxnSpPr>
        <p:spPr bwMode="auto">
          <a:xfrm flipH="1">
            <a:off x="4214810" y="3214686"/>
            <a:ext cx="64807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/>
          <p:nvPr/>
        </p:nvCxnSpPr>
        <p:spPr bwMode="auto">
          <a:xfrm>
            <a:off x="5365748" y="2962274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>
            <a:off x="5357810" y="3457574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5359398" y="3965574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Прямая со стрелкой 27"/>
          <p:cNvCxnSpPr/>
          <p:nvPr/>
        </p:nvCxnSpPr>
        <p:spPr bwMode="auto">
          <a:xfrm>
            <a:off x="5357810" y="4460874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Прямая со стрелкой 28"/>
          <p:cNvCxnSpPr/>
          <p:nvPr/>
        </p:nvCxnSpPr>
        <p:spPr bwMode="auto">
          <a:xfrm>
            <a:off x="5357810" y="4962524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Прямая со стрелкой 29"/>
          <p:cNvCxnSpPr/>
          <p:nvPr/>
        </p:nvCxnSpPr>
        <p:spPr bwMode="auto">
          <a:xfrm>
            <a:off x="5357818" y="5500702"/>
            <a:ext cx="29430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Маркетинговая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Система связей Центра кластерного развития в области маркетинга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Прямая соединительная линия 1"/>
          <p:cNvCxnSpPr/>
          <p:nvPr/>
        </p:nvCxnSpPr>
        <p:spPr bwMode="auto">
          <a:xfrm>
            <a:off x="2915816" y="1124744"/>
            <a:ext cx="0" cy="49685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 bwMode="auto">
          <a:xfrm>
            <a:off x="6012160" y="1124744"/>
            <a:ext cx="0" cy="49685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>
            <a:off x="323528" y="1844824"/>
            <a:ext cx="856895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0" y="1268760"/>
            <a:ext cx="26997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1. Продвижение кластера на региональном уровне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2687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2. Продвижение кластера на федеральном уровне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1268760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3. Продвижение кластера на международном уровне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988840"/>
            <a:ext cx="27363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освещение событий участников кластера в региональных СМИ;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проведение семинаров по приглашению потенциальных участников в кластер;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участие в региональных благотворительных акциях;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участие во встречах, затрагивающих региональные кластерные инвестиционные проекты и инициативы с участием представителей органов государственной власти;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 проведение рекламных акций по стимулированию сбыта продукции кластера в регионе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988840"/>
            <a:ext cx="28083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освещение событий участников кластера в федеральных СМИ;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участие в федеральных фармацевтических выставках;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проведение рекламных акций по стимулированию сбыта продукции кластера в России;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участие в конференциях по всем вопросам, связанными с развитием кластеров в России;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организация собственных выездных выставок продукции кластера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1988840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участие в международных фармацевтических выставках;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проведение встреч по обмену опытом с зарубежными кластерами как на территории кластера, так и зарубежом;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рекламная и </a:t>
            </a:r>
            <a:r>
              <a:rPr lang="en-US" sz="1400" dirty="0" smtClean="0">
                <a:solidFill>
                  <a:schemeClr val="tx1"/>
                </a:solidFill>
              </a:rPr>
              <a:t>PR</a:t>
            </a:r>
            <a:r>
              <a:rPr lang="ru-RU" sz="1400" dirty="0" smtClean="0">
                <a:solidFill>
                  <a:schemeClr val="tx1"/>
                </a:solidFill>
              </a:rPr>
              <a:t> поддержка экспорта продукции кластера за рубеж;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создание представительств кластера за рубежом в интересующих регионах;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</a:rPr>
              <a:t> установление и развитие отношений с зарубежными партнерами (торговыми агентами, торговыми домами)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Маркетинговая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Маркетинговая политика продвижения основных продуктов, производимых предприятиями кластера включает в себя: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Маркетинговое моделирование стратегии и аналитика рыночной ситуации;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Улучшение условий сбыта на уровне законодательного регулирования;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Лоббирование и продвижение продукции кластера в нормах законодательства при участии в государственных закупках лекарственных средств;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Формирование врачебных предпочтений, мнений в специализированных сообществах;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Создание условий для эффективной коммуникации между производственными предприятиями кластера и сбытовыми сетями;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Создание и продвижение бренда кластера.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Маркетинговая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Продвижение продукции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Маркетинговое моделирование стратегии и аналитика рыночной ситуации: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Проведение регулярного анализа рынка сбыта; 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Мониторинг нормативно-правовой и законодательной базы;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Конкурентный анализ;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Разработка товарных знаков и стратегий их продвижения на рынок.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Улучшение условий сбыта на уровне законодательного регулирования: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Формирование законопроектов по улучшению конкурентного климата, в особенности в конкуренции с иностранными фармацевтическими компаниями;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Ценовое регулирование;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Субсидирование мероприятий по реализации продукции.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Маркетинговая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Продвижение продукции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Лоббирование и продвижение продукции кластера в нормах законодательства при участии в государственных закупках лекарственных средств:</a:t>
            </a: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Создание условий для приоритета отечественным и региональным компаниям при выборе поставщиков продукции для муниципальных органов.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Формирование врачебных предпочтений, мнений в специализированных сообществах:</a:t>
            </a: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Публикации в профессиональных фармацевтических и медицинских журналах и онлайн площадках;</a:t>
            </a: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Участие фармацевтических профессиональных ассоциациях, организация коллективных стендов участников кластера на специализированных международных выставках, организация экспозиций на экономических форумах;</a:t>
            </a: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Участие в семинарах и мероприятиях, участие в форумах на площадках университетов.</a:t>
            </a: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Маркетинговая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Продвижение продукции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marL="0" lvl="1" indent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Создание и продвижение коллективного бренда кластера. Разработка коллективного бренда включает:</a:t>
            </a: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Проведение маркетинговых исследований, включающих анализ восприятия продукции российской отрасли </a:t>
            </a:r>
            <a:r>
              <a:rPr lang="ru-RU" sz="1400" dirty="0" err="1" smtClean="0">
                <a:solidFill>
                  <a:schemeClr val="tx1"/>
                </a:solidFill>
              </a:rPr>
              <a:t>биофармацевтики</a:t>
            </a:r>
            <a:r>
              <a:rPr lang="ru-RU" sz="1400" dirty="0" smtClean="0">
                <a:solidFill>
                  <a:schemeClr val="tx1"/>
                </a:solidFill>
              </a:rPr>
              <a:t> на внутреннем и внешнем рынках;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Идентификация содержания бренда кластера, определение целевой аудитории бренда в России и за рубежом, определение желаемого позиционирования бренда и возможных путей ее достижения;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Определение целей, стратегий и тактик развития бренда кластера, каналов внешних и внутренних коммуникаций, определение стратегий и тактик продвижения, оценка требуемых ресурсов, определение количественно достигаемых показателей;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 Разработка программы визуального представления бренда - описания бренда и способов его коммуникаций.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52400"/>
            <a:ext cx="7162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Маркетинговая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Продвижение продукции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Брендинг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323528" y="1052736"/>
            <a:ext cx="1512168" cy="15121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pitchFamily="32" charset="0"/>
              </a:rPr>
              <a:t>Видение бренда кластера</a:t>
            </a:r>
          </a:p>
        </p:txBody>
      </p:sp>
      <p:sp>
        <p:nvSpPr>
          <p:cNvPr id="4" name="Овал 3"/>
          <p:cNvSpPr/>
          <p:nvPr/>
        </p:nvSpPr>
        <p:spPr bwMode="auto">
          <a:xfrm>
            <a:off x="7308304" y="980728"/>
            <a:ext cx="1512168" cy="15121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pitchFamily="32" charset="0"/>
              </a:rPr>
              <a:t>Ожидания целевых групп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251520" y="4725144"/>
            <a:ext cx="1512168" cy="15121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pitchFamily="32" charset="0"/>
              </a:rPr>
              <a:t>Ценности бренда кластера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7308304" y="4725144"/>
            <a:ext cx="1512168" cy="15121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pitchFamily="32" charset="0"/>
              </a:rPr>
              <a:t>Атрибуты успешного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Arial" charset="0"/>
                <a:cs typeface="Arial Unicode MS" pitchFamily="32" charset="0"/>
              </a:rPr>
              <a:t> бренда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pitchFamily="32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4572000" y="980728"/>
            <a:ext cx="0" cy="54006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16016" y="980728"/>
            <a:ext cx="230425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1. Физические лица </a:t>
            </a:r>
            <a:r>
              <a:rPr lang="ru-RU" sz="1200" dirty="0" smtClean="0">
                <a:solidFill>
                  <a:schemeClr val="tx1"/>
                </a:solidFill>
              </a:rPr>
              <a:t>– современность и эффективность продукции, положительная репутация, большой ассортимент,  узнаваемость на рынке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2780928"/>
            <a:ext cx="42484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2. Юридические лица </a:t>
            </a:r>
            <a:r>
              <a:rPr lang="ru-RU" sz="1200" dirty="0" smtClean="0">
                <a:solidFill>
                  <a:schemeClr val="tx1"/>
                </a:solidFill>
              </a:rPr>
              <a:t>– стабильное качество, своевременные поставки, широкий ассортимент, широкий ценовой диапазон на продукцию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717032"/>
            <a:ext cx="42484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1. Атрибуты бренда кластера: </a:t>
            </a:r>
            <a:r>
              <a:rPr lang="ru-RU" sz="1200" dirty="0" smtClean="0">
                <a:solidFill>
                  <a:schemeClr val="tx1"/>
                </a:solidFill>
              </a:rPr>
              <a:t>логотип, оригинальная гарнитура шрифтов, цветовая гамма, используемые изображения и символы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717032"/>
            <a:ext cx="42484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1. Ценности бренда </a:t>
            </a:r>
            <a:r>
              <a:rPr lang="ru-RU" sz="1200" dirty="0" smtClean="0">
                <a:solidFill>
                  <a:schemeClr val="tx1"/>
                </a:solidFill>
              </a:rPr>
              <a:t>– совокупность выгодных характеристик бренда, которые позволяют ему влиять на покупателя, определяя его выбор в свою пользу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2780928"/>
            <a:ext cx="424847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2. Что дает видение бренда? </a:t>
            </a:r>
            <a:r>
              <a:rPr lang="ru-RU" sz="1200" dirty="0" smtClean="0">
                <a:solidFill>
                  <a:schemeClr val="tx1"/>
                </a:solidFill>
              </a:rPr>
              <a:t>Видение бренда обеспечивает его уникальность в глазах целевых групп, что позволяет его отделять от конкурентов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980728"/>
            <a:ext cx="223224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1. Видение бренда </a:t>
            </a:r>
            <a:r>
              <a:rPr lang="ru-RU" sz="1200" dirty="0" smtClean="0">
                <a:solidFill>
                  <a:schemeClr val="tx1"/>
                </a:solidFill>
              </a:rPr>
              <a:t>– это учет следующих элементов кластера: миссии, ценностей, целей, позиционирования, характеристики предложения кластера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4581128"/>
            <a:ext cx="223224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2. Ценности бренда кластера </a:t>
            </a:r>
            <a:r>
              <a:rPr lang="ru-RU" sz="1200" dirty="0" smtClean="0">
                <a:solidFill>
                  <a:schemeClr val="tx1"/>
                </a:solidFill>
              </a:rPr>
              <a:t>– понимание потребностей, ориентированность на </a:t>
            </a:r>
            <a:r>
              <a:rPr lang="ru-RU" sz="1200" dirty="0" err="1" smtClean="0">
                <a:solidFill>
                  <a:schemeClr val="tx1"/>
                </a:solidFill>
              </a:rPr>
              <a:t>инновационность</a:t>
            </a:r>
            <a:r>
              <a:rPr lang="ru-RU" sz="1200" dirty="0" smtClean="0">
                <a:solidFill>
                  <a:schemeClr val="tx1"/>
                </a:solidFill>
              </a:rPr>
              <a:t> продукции, широкая ассортиментная линейка,  гибкое ценовое предложение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6016" y="4581128"/>
            <a:ext cx="2232248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2. Принципы атрибутов успешного бренда: </a:t>
            </a:r>
            <a:r>
              <a:rPr lang="ru-RU" sz="1200" dirty="0" smtClean="0">
                <a:solidFill>
                  <a:schemeClr val="tx1"/>
                </a:solidFill>
              </a:rPr>
              <a:t>уникальность, легкое понимание, запоминаемость, яркость, полное соответствие внутреннему видению кластера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79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Прямая соединительная линия 43"/>
          <p:cNvCxnSpPr/>
          <p:nvPr/>
        </p:nvCxnSpPr>
        <p:spPr bwMode="auto">
          <a:xfrm rot="16200000" flipV="1">
            <a:off x="-148209" y="4291557"/>
            <a:ext cx="3583861" cy="1359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 rot="16200000" flipV="1">
            <a:off x="923361" y="4291557"/>
            <a:ext cx="3583861" cy="1359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Прямая соединительная линия 2"/>
          <p:cNvCxnSpPr/>
          <p:nvPr/>
        </p:nvCxnSpPr>
        <p:spPr bwMode="auto">
          <a:xfrm rot="16200000" flipV="1">
            <a:off x="1993350" y="4305851"/>
            <a:ext cx="3583861" cy="1359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 rot="5400000" flipH="1" flipV="1">
            <a:off x="3123790" y="4303498"/>
            <a:ext cx="3630807" cy="2213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/>
          <p:cNvCxnSpPr/>
          <p:nvPr/>
        </p:nvCxnSpPr>
        <p:spPr bwMode="auto">
          <a:xfrm flipV="1">
            <a:off x="6096234" y="3093869"/>
            <a:ext cx="0" cy="3004592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План-график ключевых мероприятий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9512" y="908720"/>
            <a:ext cx="2808312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Существующие возможности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131840" y="908720"/>
            <a:ext cx="2808312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Запланированные действия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165232" y="908720"/>
            <a:ext cx="2808312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Ожидаемый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езультат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214282" y="1285860"/>
            <a:ext cx="2737220" cy="114300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Инновационная инфраструктура</a:t>
            </a: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Крупная общая производственная площадка «Витаминный комбинат» - один из крупнейших в фарм. промышленности в Европе</a:t>
            </a: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Развитое сельское хозяйство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642910" y="2571745"/>
            <a:ext cx="4309325" cy="285752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>
                <a:solidFill>
                  <a:srgbClr val="000000"/>
                </a:solidFill>
              </a:rPr>
              <a:t>Расширение и модернизация производственных мощностей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6156176" y="1268759"/>
            <a:ext cx="2808312" cy="25854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200" dirty="0">
                <a:solidFill>
                  <a:srgbClr val="000000"/>
                </a:solidFill>
              </a:rPr>
              <a:t>К </a:t>
            </a:r>
            <a:r>
              <a:rPr lang="ru-RU" sz="1200" dirty="0" smtClean="0">
                <a:solidFill>
                  <a:srgbClr val="000000"/>
                </a:solidFill>
              </a:rPr>
              <a:t>2018 году:</a:t>
            </a: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совокупная </a:t>
            </a:r>
            <a:r>
              <a:rPr lang="ru-RU" sz="1200" dirty="0">
                <a:solidFill>
                  <a:srgbClr val="000000"/>
                </a:solidFill>
              </a:rPr>
              <a:t>выручка участников кластера </a:t>
            </a:r>
            <a:r>
              <a:rPr lang="ru-RU" sz="1200" dirty="0" smtClean="0">
                <a:solidFill>
                  <a:srgbClr val="000000"/>
                </a:solidFill>
              </a:rPr>
              <a:t>вырастет с 5,8 до 14,1 </a:t>
            </a:r>
            <a:r>
              <a:rPr lang="ru-RU" sz="1200" dirty="0">
                <a:solidFill>
                  <a:srgbClr val="000000"/>
                </a:solidFill>
              </a:rPr>
              <a:t>млрд.руб. </a:t>
            </a: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будет </a:t>
            </a:r>
            <a:r>
              <a:rPr lang="ru-RU" sz="1200" dirty="0">
                <a:solidFill>
                  <a:srgbClr val="000000"/>
                </a:solidFill>
              </a:rPr>
              <a:t>создано </a:t>
            </a:r>
            <a:r>
              <a:rPr lang="ru-RU" sz="1200" dirty="0" smtClean="0">
                <a:solidFill>
                  <a:srgbClr val="000000"/>
                </a:solidFill>
              </a:rPr>
              <a:t>5 новых производств</a:t>
            </a:r>
            <a:endParaRPr lang="ru-RU" sz="1200" dirty="0">
              <a:solidFill>
                <a:srgbClr val="000000"/>
              </a:solidFill>
            </a:endParaRP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численность персонала компаний кластера вырастет  на 1,1 тыс. чел.</a:t>
            </a:r>
          </a:p>
          <a:p>
            <a:pPr marL="171450" indent="-171450" defTabSz="914400">
              <a:buClrTx/>
              <a:buSzTx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endParaRPr lang="ru-RU" sz="1200" dirty="0" smtClean="0">
              <a:solidFill>
                <a:srgbClr val="000000"/>
              </a:solidFill>
            </a:endParaRPr>
          </a:p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endParaRPr lang="ru-RU" sz="1200" dirty="0">
              <a:solidFill>
                <a:srgbClr val="0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323528" y="5862692"/>
            <a:ext cx="8303840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97627" y="5924827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2717" y="5924168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2016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4845" y="5924168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3120" y="5924168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2018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5929330"/>
            <a:ext cx="5822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rot="16200000" flipH="1">
            <a:off x="-1321635" y="3964785"/>
            <a:ext cx="3357586" cy="2857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642910" y="4643446"/>
            <a:ext cx="1497340" cy="252607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Учебный центр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642910" y="5214950"/>
            <a:ext cx="2428892" cy="214314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Экологический центр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3214678" y="1285860"/>
            <a:ext cx="271464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marL="171450" indent="-171450" defTabSz="914400">
              <a:buClrTx/>
              <a:buSzTx/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</a:rPr>
              <a:t>Ключевые проекты 2014 – 2018 гг.</a:t>
            </a:r>
            <a:endParaRPr lang="ru-RU" sz="1200" dirty="0">
              <a:solidFill>
                <a:srgbClr val="00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 rot="16200000" flipV="1">
            <a:off x="-1219779" y="4291557"/>
            <a:ext cx="3583861" cy="1359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AutoShape 15"/>
          <p:cNvSpPr>
            <a:spLocks noChangeArrowheads="1"/>
          </p:cNvSpPr>
          <p:nvPr/>
        </p:nvSpPr>
        <p:spPr bwMode="auto">
          <a:xfrm>
            <a:off x="642910" y="4929198"/>
            <a:ext cx="3151265" cy="247836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Центр клинических исследований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1214414" y="4429132"/>
            <a:ext cx="2571768" cy="214314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Центр клеточных технологий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48" name="AutoShape 15"/>
          <p:cNvSpPr>
            <a:spLocks noChangeArrowheads="1"/>
          </p:cNvSpPr>
          <p:nvPr/>
        </p:nvSpPr>
        <p:spPr bwMode="auto">
          <a:xfrm>
            <a:off x="642910" y="5500701"/>
            <a:ext cx="4286280" cy="285752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Создание производств по стандартам </a:t>
            </a:r>
            <a:r>
              <a:rPr lang="en-US" sz="1100" dirty="0" smtClean="0">
                <a:solidFill>
                  <a:srgbClr val="000000"/>
                </a:solidFill>
              </a:rPr>
              <a:t>GMP 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1214415" y="2928934"/>
            <a:ext cx="2143140" cy="428628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Строительство завода по выпуску субстанций и ГЛС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1071538" y="3429000"/>
            <a:ext cx="2071702" cy="428628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Организация производства гранул. удобрений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1214414" y="3929066"/>
            <a:ext cx="2286015" cy="428628"/>
          </a:xfrm>
          <a:prstGeom prst="rect">
            <a:avLst/>
          </a:prstGeom>
          <a:solidFill>
            <a:srgbClr val="FFEFEF"/>
          </a:solidFill>
          <a:ln w="12700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72000" rIns="36000" anchor="t"/>
          <a:lstStyle/>
          <a:p>
            <a:pPr defTabSz="914400">
              <a:buClrTx/>
              <a:buSzTx/>
            </a:pPr>
            <a:r>
              <a:rPr lang="ru-RU" sz="1100" dirty="0" smtClean="0">
                <a:solidFill>
                  <a:srgbClr val="000000"/>
                </a:solidFill>
              </a:rPr>
              <a:t>Организация производства кормов для ценных пород рыб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Формирование системы управления брендом кластера: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Формирование бренда кластера с целью обеспечения доверия к качеству производимых товаров и услуг со стороны конечных потребителей, а также организаций оптовой и розничной торговли в России и за рубежом.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Принадлежность к коллективному бренду продуктов участников кластера будет подтверждаться присвоением коллективного знака, регистрируемого в соответствии с Гражданским кодексом Российской Федерации;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Организационное формирование и развитие коллективного бренда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Брендинг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80</a:t>
            </a:fld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Брендинг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Формирование системы контроля качества товаров и услуг, объединяемых брендом кластера: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разработка и регистрация стандартов;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содействие регистрации наименований места происхождения;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формирование системы добровольной сертификации;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60000"/>
              <a:buFont typeface="Wingdings" pitchFamily="2" charset="2"/>
              <a:buChar char="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dirty="0" smtClean="0">
                <a:solidFill>
                  <a:schemeClr val="tx1"/>
                </a:solidFill>
              </a:rPr>
              <a:t> подтверждение соответствия национальным стандартам.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Организационное формирование и развитие коллективного бренда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Связь брендинга кластера с </a:t>
            </a:r>
            <a:r>
              <a:rPr lang="ru-RU" sz="2000" b="1" dirty="0" err="1" smtClean="0">
                <a:solidFill>
                  <a:srgbClr val="000000"/>
                </a:solidFill>
              </a:rPr>
              <a:t>брендингом</a:t>
            </a:r>
            <a:r>
              <a:rPr lang="ru-RU" sz="2000" b="1" dirty="0" smtClean="0">
                <a:solidFill>
                  <a:srgbClr val="000000"/>
                </a:solidFill>
              </a:rPr>
              <a:t> Белгородской области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7"/>
            <a:ext cx="86409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Цели продвижения бренда </a:t>
            </a:r>
            <a:r>
              <a:rPr lang="ru-RU" sz="1200" b="1" dirty="0" smtClean="0">
                <a:solidFill>
                  <a:schemeClr val="tx1"/>
                </a:solidFill>
              </a:rPr>
              <a:t>Белгорода: </a:t>
            </a: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виду того что сложилось представление о </a:t>
            </a:r>
            <a:r>
              <a:rPr lang="ru-RU" sz="1200" dirty="0" smtClean="0">
                <a:solidFill>
                  <a:schemeClr val="tx1"/>
                </a:solidFill>
              </a:rPr>
              <a:t>производимой продукции </a:t>
            </a:r>
            <a:r>
              <a:rPr lang="ru-RU" sz="1200" dirty="0">
                <a:solidFill>
                  <a:schemeClr val="tx1"/>
                </a:solidFill>
              </a:rPr>
              <a:t>в Белгородской области, как о качественной, полезной и конкурентоспособной продукции в отраслях сельского хозяйства, пищевой промышленности и горно-металлургического комплекса. Считаем привязку бренда кластера к бренду города дополнительным стимулом для рекламы и продвижению продукта </a:t>
            </a:r>
            <a:r>
              <a:rPr lang="ru-RU" sz="1200" dirty="0" smtClean="0">
                <a:solidFill>
                  <a:schemeClr val="tx1"/>
                </a:solidFill>
              </a:rPr>
              <a:t>кластера и популяризации Белгородской области.</a:t>
            </a:r>
          </a:p>
          <a:p>
            <a:pPr marL="17145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развитие инвестиционной привлекательности города;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 повышение капитализации региона;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 рост </a:t>
            </a:r>
            <a:r>
              <a:rPr lang="ru-RU" sz="1200" dirty="0" err="1" smtClean="0">
                <a:solidFill>
                  <a:schemeClr val="tx1"/>
                </a:solidFill>
              </a:rPr>
              <a:t>репутационного</a:t>
            </a:r>
            <a:r>
              <a:rPr lang="ru-RU" sz="1200" dirty="0" smtClean="0">
                <a:solidFill>
                  <a:schemeClr val="tx1"/>
                </a:solidFill>
              </a:rPr>
              <a:t> капитала города;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 повышение узнаваемости на российском и международном рынках;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 культивация чувства гордости за свой город и позитивного влияния на социальное самочувствие у жителей;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 оптимизация бюджетных и внебюджетных расходов на информационные, </a:t>
            </a:r>
            <a:r>
              <a:rPr lang="ru-RU" sz="1200" dirty="0" err="1" smtClean="0">
                <a:solidFill>
                  <a:schemeClr val="tx1"/>
                </a:solidFill>
              </a:rPr>
              <a:t>социо-культурные</a:t>
            </a:r>
            <a:r>
              <a:rPr lang="ru-RU" sz="1200" dirty="0" smtClean="0">
                <a:solidFill>
                  <a:schemeClr val="tx1"/>
                </a:solidFill>
              </a:rPr>
              <a:t>, спортивные и другие проекты, которые проходят в городе.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786" y="3307005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Целевые группы бренда региона </a:t>
            </a:r>
            <a:r>
              <a:rPr lang="ru-RU" sz="1400" dirty="0" smtClean="0">
                <a:solidFill>
                  <a:schemeClr val="tx1"/>
                </a:solidFill>
              </a:rPr>
              <a:t>– жители города, представители бизнеса, туристы.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42" y="3535500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Главные субъекты бренда региона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64869077"/>
              </p:ext>
            </p:extLst>
          </p:nvPr>
        </p:nvGraphicFramePr>
        <p:xfrm>
          <a:off x="179512" y="3933056"/>
          <a:ext cx="8640960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ru-RU" sz="1600" dirty="0">
                <a:latin typeface="Arial" pitchFamily="34" charset="0"/>
                <a:cs typeface="+mn-cs"/>
              </a:rPr>
              <a:t>Описание и цели проекта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Прямоугольник 9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55976" y="2060848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486175"/>
            <a:ext cx="208872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4.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486175"/>
            <a:ext cx="3450654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Дорожная карта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1520" y="4106887"/>
            <a:ext cx="208872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5.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74278" y="4106887"/>
            <a:ext cx="3450654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По данным предоставленным участниками кластера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41638"/>
              </p:ext>
            </p:extLst>
          </p:nvPr>
        </p:nvGraphicFramePr>
        <p:xfrm>
          <a:off x="500034" y="2071678"/>
          <a:ext cx="8072494" cy="35719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329793"/>
                <a:gridCol w="1247567"/>
                <a:gridCol w="1247567"/>
                <a:gridCol w="1247567"/>
              </a:tblGrid>
              <a:tr h="469030">
                <a:tc>
                  <a:txBody>
                    <a:bodyPr/>
                    <a:lstStyle/>
                    <a:p>
                      <a:pPr indent="-228600" algn="just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Виды продукции кластера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Значение* 2012 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Значение* 2018 г.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Прирост, %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903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/>
                        <a:t>Производство готовых лекарственных </a:t>
                      </a:r>
                      <a:r>
                        <a:rPr lang="ru-RU" sz="1400" dirty="0" smtClean="0"/>
                        <a:t>средств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2933,6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7452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154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6903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/>
                        <a:t>Производство </a:t>
                      </a:r>
                      <a:r>
                        <a:rPr lang="ru-RU" sz="1400" dirty="0" smtClean="0"/>
                        <a:t>субстанций,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514,7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1233,7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139,7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502526">
                <a:tc>
                  <a:txBody>
                    <a:bodyPr/>
                    <a:lstStyle/>
                    <a:p>
                      <a:pPr indent="-228600"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/>
                        <a:t>Стоматологические </a:t>
                      </a:r>
                      <a:r>
                        <a:rPr lang="ru-RU" sz="1400" dirty="0" smtClean="0"/>
                        <a:t>материалы и </a:t>
                      </a:r>
                      <a:r>
                        <a:rPr lang="ru-RU" sz="1400" dirty="0" err="1" smtClean="0"/>
                        <a:t>наноматериалы</a:t>
                      </a:r>
                      <a:r>
                        <a:rPr lang="ru-RU" sz="1400" dirty="0" smtClean="0"/>
                        <a:t>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223,7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295,9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32,3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724226">
                <a:tc>
                  <a:txBody>
                    <a:bodyPr/>
                    <a:lstStyle/>
                    <a:p>
                      <a:pPr indent="-228600"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Кормовые </a:t>
                      </a:r>
                      <a:r>
                        <a:rPr lang="ru-RU" sz="1400" dirty="0"/>
                        <a:t>добавки, </a:t>
                      </a:r>
                      <a:r>
                        <a:rPr lang="ru-RU" sz="1400" dirty="0" smtClean="0"/>
                        <a:t>премиксы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пробиотики</a:t>
                      </a:r>
                      <a:r>
                        <a:rPr lang="ru-RU" sz="1400" dirty="0"/>
                        <a:t>, </a:t>
                      </a:r>
                      <a:r>
                        <a:rPr lang="ru-RU" sz="1400" dirty="0" err="1"/>
                        <a:t>пребиотики</a:t>
                      </a:r>
                      <a:r>
                        <a:rPr lang="ru-RU" sz="1400" dirty="0"/>
                        <a:t> для </a:t>
                      </a:r>
                      <a:r>
                        <a:rPr lang="ru-RU" sz="1400" dirty="0" smtClean="0"/>
                        <a:t>животноводства,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2075,0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3300,0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52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6903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/>
                        <a:t>Производство </a:t>
                      </a:r>
                      <a:r>
                        <a:rPr lang="ru-RU" sz="1400" dirty="0" smtClean="0"/>
                        <a:t>ветеринарных препаратов,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0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888,0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46903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err="1"/>
                        <a:t>Биоудобрения</a:t>
                      </a:r>
                      <a:r>
                        <a:rPr lang="ru-RU" sz="1400" dirty="0"/>
                        <a:t> для </a:t>
                      </a:r>
                      <a:r>
                        <a:rPr lang="ru-RU" sz="1400" dirty="0" smtClean="0"/>
                        <a:t>растениеводства, млн. руб.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44,0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430,0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58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82600" algn="l"/>
                        </a:tabLst>
                      </a:pPr>
                      <a:r>
                        <a:rPr lang="ru-RU" sz="1400" dirty="0" smtClean="0"/>
                        <a:t>877,3</a:t>
                      </a:r>
                      <a:endParaRPr lang="ru-RU" sz="1400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00768"/>
            <a:ext cx="7215238" cy="40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По данным предоставленным участниками кластера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Целевые объемы производства основной продукции кластера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0" y="-16548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2009" y="1485144"/>
            <a:ext cx="5224094" cy="40839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5942" y="947035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00768"/>
            <a:ext cx="7215238" cy="40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По данным предоставленным участниками кластера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85</a:t>
            </a:fld>
            <a:endParaRPr 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5809782" y="1505681"/>
            <a:ext cx="3240360" cy="3219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dirty="0"/>
              <a:t>Учитывая общие тенденции развития биофармацевтической отрасли в мире, России и Белгородской области, можно сделать вывод о перспективности направления </a:t>
            </a:r>
            <a:r>
              <a:rPr lang="ru-RU" sz="1100" dirty="0" smtClean="0"/>
              <a:t>фармацевтики и биотехнологий. </a:t>
            </a:r>
            <a:r>
              <a:rPr lang="ru-RU" sz="1100" dirty="0"/>
              <a:t>Сегодня российскому рынку нужны высокотехнологичные продукты отечественных производителей, необходимо избавление от </a:t>
            </a:r>
            <a:r>
              <a:rPr lang="ru-RU" sz="1100" dirty="0" err="1"/>
              <a:t>импортозависимости</a:t>
            </a:r>
            <a:r>
              <a:rPr lang="ru-RU" sz="1100" dirty="0"/>
              <a:t>, особенно в производстве субстанций для изготовления жизненно-необходимых лекарственных средств. Отрасль сельского хозяйства является крупнейшим потребителем препаратов и поставщиком сырья для производства биофармацевтических средств, премиксов и лизинов. Все эти факторы, наряду с высоким экономическим потенциалом Белгородской области дают основание предполагать успех реализации проекта развития </a:t>
            </a:r>
            <a:r>
              <a:rPr lang="ru-RU" sz="1100" dirty="0" smtClean="0"/>
              <a:t>фармацевтики и биотехнологий </a:t>
            </a:r>
            <a:r>
              <a:rPr lang="ru-RU" sz="1100" dirty="0"/>
              <a:t>на территории региона.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367944485"/>
              </p:ext>
            </p:extLst>
          </p:nvPr>
        </p:nvGraphicFramePr>
        <p:xfrm>
          <a:off x="179512" y="1237511"/>
          <a:ext cx="5472608" cy="298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75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99592" y="476051"/>
            <a:ext cx="8352928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Анализ современного состояния и перспектив развития отрасли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6000768"/>
            <a:ext cx="7215238" cy="402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 По данным предоставленным участниками кластера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19617" y="82642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AEDE-A6EB-4F0F-9F72-E4AAE5E9D2B7}" type="slidenum">
              <a:rPr lang="ru-RU" sz="1400" smtClean="0"/>
              <a:pPr/>
              <a:t>86</a:t>
            </a:fld>
            <a:endParaRPr lang="ru-RU" sz="1400" dirty="0"/>
          </a:p>
        </p:txBody>
      </p:sp>
      <p:pic>
        <p:nvPicPr>
          <p:cNvPr id="1025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5539"/>
          <a:stretch>
            <a:fillRect/>
          </a:stretch>
        </p:blipFill>
        <p:spPr bwMode="auto">
          <a:xfrm>
            <a:off x="5802761" y="873812"/>
            <a:ext cx="3179308" cy="173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9287" y="873812"/>
            <a:ext cx="563002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Диаграмма. Динамика фармацевтического рынка России в 2009 - 2012 гг.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российского фармацевтического рынка с 2003 года увеличивался на 10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процентов ежегодно и с 2002 по 2012</a:t>
            </a:r>
            <a:r>
              <a:rPr kumimoji="0" lang="ru-RU" altLang="ru-RU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(включительно) возрос более чем в 4 раза. Аналогичные показатели ежегодного роста рынка в США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5%, в мире в целом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10%.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российского фармацевтического рынка к 2020 году составит 1498 млрд. рублей, доля отечественных препаратов составит не менее 50 процентов объема рынка, а общая доля инновационных лекарственных препаратов составит 60 процентов объема рынка, из которых 50 процентов составят лекарства локального производства. Общий объем привлеченных в отрасль федеральных средств до 2020 года может достигнуть 123 млрд. рублей.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Крупную долю производителей фармацевтических препаратов составляют иностранные компании. В 2011 году на российском фармацевтическом рынке присутствовало около 1000 игроков - 540 отечественных и 460 иностранных фирм-производителей. Объем импорта лекарственных средств в Россию по итогам 2012 г. составил 10,80 млрд. долларов США, что на 4% уступает показателям предыдущего года. В натуральных показателях объемы поставок сопоставимы с предыдущим периодом наблюдения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2,01 млрд. упаковок в 2012 г. против 2,04 млрд. в 2011 г.</a:t>
            </a:r>
            <a:endParaRPr lang="ru-RU" altLang="ru-RU" sz="1000" baseline="30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Рынок Российской </a:t>
            </a:r>
            <a:r>
              <a:rPr lang="ru-RU" sz="900" dirty="0" smtClean="0">
                <a:solidFill>
                  <a:schemeClr val="tx1"/>
                </a:solidFill>
              </a:rPr>
              <a:t>Федерации </a:t>
            </a:r>
            <a:r>
              <a:rPr lang="ru-RU" sz="900" dirty="0">
                <a:solidFill>
                  <a:schemeClr val="tx1"/>
                </a:solidFill>
              </a:rPr>
              <a:t>составляет менее 0,04% общемирового объема продаж фармацевтической продукции. В целом же производство лекарственных средств в России на 95% представлено иностранными компаниями. Доля лекарств импортного производства на рынке составляет 76,3% в денежном выражении и 36,9% в натуральном выражении.</a:t>
            </a:r>
          </a:p>
          <a:p>
            <a:r>
              <a:rPr lang="ru-RU" sz="900" dirty="0">
                <a:solidFill>
                  <a:schemeClr val="tx1"/>
                </a:solidFill>
              </a:rPr>
              <a:t>Множество препаратов, выпускаемых на территории Российской Федерации полностью зависимы от импортного сырья – субстанций, а одним из главных препятствий для развития российской фармацевтической отрасли является резкое сокращение национального производства </a:t>
            </a:r>
            <a:r>
              <a:rPr lang="ru-RU" sz="900" dirty="0" smtClean="0">
                <a:solidFill>
                  <a:schemeClr val="tx1"/>
                </a:solidFill>
              </a:rPr>
              <a:t>субстанций</a:t>
            </a:r>
            <a:r>
              <a:rPr lang="ru-RU" sz="900" dirty="0">
                <a:solidFill>
                  <a:schemeClr val="tx1"/>
                </a:solidFill>
              </a:rPr>
              <a:t>.  Доля лекарственных средств, изготавливаемых из российских субстанций, составляет не более 15%. </a:t>
            </a:r>
          </a:p>
          <a:p>
            <a:r>
              <a:rPr lang="ru-RU" sz="900" dirty="0">
                <a:solidFill>
                  <a:schemeClr val="tx1"/>
                </a:solidFill>
              </a:rPr>
              <a:t>В настоящее время российская фармацевтическая промышленность использует более 8 тыс. </a:t>
            </a:r>
            <a:r>
              <a:rPr lang="ru-RU" sz="900" dirty="0" err="1">
                <a:solidFill>
                  <a:schemeClr val="tx1"/>
                </a:solidFill>
              </a:rPr>
              <a:t>усл</a:t>
            </a:r>
            <a:r>
              <a:rPr lang="ru-RU" sz="900" dirty="0">
                <a:solidFill>
                  <a:schemeClr val="tx1"/>
                </a:solidFill>
              </a:rPr>
              <a:t>. тонн субстанций в год, из которых около 1,2 тыс. </a:t>
            </a:r>
            <a:r>
              <a:rPr lang="ru-RU" sz="900" dirty="0" err="1">
                <a:solidFill>
                  <a:schemeClr val="tx1"/>
                </a:solidFill>
              </a:rPr>
              <a:t>усл</a:t>
            </a:r>
            <a:r>
              <a:rPr lang="ru-RU" sz="900" dirty="0">
                <a:solidFill>
                  <a:schemeClr val="tx1"/>
                </a:solidFill>
              </a:rPr>
              <a:t>. тонн производятся российскими предприятиями. Образующийся дефицит в производстве закрывается импортом субстанций, при этом основными странами, из которых происходят поставки на российский рынок, являются Китай, Германия и Индия (суммарно около 70% от всего импорта субстанций).</a:t>
            </a:r>
          </a:p>
          <a:p>
            <a:r>
              <a:rPr lang="ru-RU" sz="900" dirty="0">
                <a:solidFill>
                  <a:schemeClr val="tx1"/>
                </a:solidFill>
              </a:rPr>
              <a:t>Рынок биофармацевтических препаратов развивается опережающими темпами по сравнению с традиционным </a:t>
            </a:r>
            <a:r>
              <a:rPr lang="ru-RU" sz="900" dirty="0" err="1" smtClean="0">
                <a:solidFill>
                  <a:schemeClr val="tx1"/>
                </a:solidFill>
              </a:rPr>
              <a:t>отовых</a:t>
            </a: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900" dirty="0">
                <a:solidFill>
                  <a:schemeClr val="tx1"/>
                </a:solidFill>
              </a:rPr>
              <a:t>лекарственных средств и фармацевтических субстанций из Российской </a:t>
            </a:r>
            <a:r>
              <a:rPr lang="ru-RU" sz="900" dirty="0" smtClean="0">
                <a:solidFill>
                  <a:schemeClr val="tx1"/>
                </a:solidFill>
              </a:rPr>
              <a:t>сектором</a:t>
            </a:r>
            <a:r>
              <a:rPr lang="ru-RU" sz="900" dirty="0">
                <a:solidFill>
                  <a:schemeClr val="tx1"/>
                </a:solidFill>
              </a:rPr>
              <a:t>, а его объем в Российской Федерации можно оценить в 66 млрд. </a:t>
            </a:r>
            <a:r>
              <a:rPr lang="ru-RU" sz="900" dirty="0" err="1">
                <a:solidFill>
                  <a:schemeClr val="tx1"/>
                </a:solidFill>
              </a:rPr>
              <a:t>руб</a:t>
            </a:r>
            <a:r>
              <a:rPr lang="ru-RU" sz="900" dirty="0">
                <a:solidFill>
                  <a:schemeClr val="tx1"/>
                </a:solidFill>
              </a:rPr>
              <a:t> </a:t>
            </a:r>
            <a:r>
              <a:rPr lang="x-none" sz="900" dirty="0">
                <a:solidFill>
                  <a:schemeClr val="tx1"/>
                </a:solidFill>
              </a:rPr>
              <a:t>Аналитический материал из Паспорта Государственной программы Российской Федерации "Развитие фармацевтической и медицинской промышленности" на 2013 – 2020 годы Министерства промышленности и торговли РФ.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x-none" sz="900" dirty="0">
                <a:solidFill>
                  <a:schemeClr val="tx1"/>
                </a:solidFill>
              </a:rPr>
              <a:t>Аналитический обзор ЗАО «</a:t>
            </a:r>
            <a:r>
              <a:rPr lang="en-US" sz="900" dirty="0">
                <a:solidFill>
                  <a:schemeClr val="tx1"/>
                </a:solidFill>
              </a:rPr>
              <a:t>DSM Group</a:t>
            </a:r>
            <a:r>
              <a:rPr lang="x-none" sz="900" dirty="0">
                <a:solidFill>
                  <a:schemeClr val="tx1"/>
                </a:solidFill>
              </a:rPr>
              <a:t>»: «Фармацевтический рынок России. Итоги 2012 года</a:t>
            </a:r>
            <a:r>
              <a:rPr lang="x-none" sz="900" dirty="0" smtClean="0">
                <a:solidFill>
                  <a:schemeClr val="tx1"/>
                </a:solidFill>
              </a:rPr>
              <a:t>.»</a:t>
            </a:r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 </a:t>
            </a:r>
            <a:r>
              <a:rPr lang="ru-RU" sz="800" dirty="0" smtClean="0">
                <a:solidFill>
                  <a:schemeClr val="tx1"/>
                </a:solidFill>
              </a:rPr>
              <a:t> </a:t>
            </a:r>
            <a:endParaRPr lang="ru-RU" sz="800" dirty="0">
              <a:solidFill>
                <a:schemeClr val="tx1"/>
              </a:solidFill>
            </a:endParaRPr>
          </a:p>
          <a:p>
            <a:r>
              <a:rPr lang="ru-RU" sz="800" dirty="0">
                <a:solidFill>
                  <a:schemeClr val="tx1"/>
                </a:solidFill>
              </a:rPr>
              <a:t> </a:t>
            </a:r>
          </a:p>
          <a:p>
            <a:r>
              <a:rPr lang="x-none" sz="800" dirty="0">
                <a:solidFill>
                  <a:schemeClr val="tx1"/>
                </a:solidFill>
              </a:rPr>
              <a:t> </a:t>
            </a:r>
            <a:endParaRPr lang="ru-RU" sz="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5380" y="2598263"/>
            <a:ext cx="3351044" cy="38600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Н</a:t>
            </a:r>
            <a:r>
              <a:rPr lang="ru-RU" sz="900" dirty="0"/>
              <a:t>а рынке производителей </a:t>
            </a:r>
            <a:r>
              <a:rPr lang="ru-RU" sz="900" dirty="0" smtClean="0"/>
              <a:t>фармацевтической продукции </a:t>
            </a:r>
            <a:r>
              <a:rPr lang="ru-RU" sz="900" dirty="0"/>
              <a:t>РФ нет преобладания нескольких компаний, перечислим основные предприятия согласно удельному весу в общем объёме производства лекарственных средств в стоимостном выражении в процентах: ФГУП НПО «</a:t>
            </a:r>
            <a:r>
              <a:rPr lang="ru-RU" sz="900" dirty="0" err="1"/>
              <a:t>Микроген</a:t>
            </a:r>
            <a:r>
              <a:rPr lang="ru-RU" sz="900" dirty="0"/>
              <a:t>» МЗ РФ -12,78, ОАО «Отечественные лекарства» -10,92, ОАО «Фармстандарт»-7,71, </a:t>
            </a:r>
            <a:r>
              <a:rPr lang="ru-RU" sz="800" dirty="0"/>
              <a:t>ЗАО «ФАРМ-ЦЕНТР»-5,39, ОАО «Верофарм»-5,36, ОАО «Нижфарм»-4,89 ОАО «АКРИХИН»-3,37.Каждое предприятие направлено на производство определенных видов лекарственных средств в связи с чем  В 2012 году объем российского рынка лизина составил 41 тыс. тонн, увеличившись на 23% к 2009 году. Эта цифра несколько ниже потребности в лизине, указанной в программе развития комбикормовой отрасли (46,8 тыс. тонн). Ввиду отсутствия внутреннего производства потребность в лизине на 100% удовлетворялась за счет импорта. Крупнейшими компаниями — импортерами лизина в Россию в 2012 году являлись «</a:t>
            </a:r>
            <a:r>
              <a:rPr lang="ru-RU" sz="800" dirty="0" err="1"/>
              <a:t>Cheil</a:t>
            </a:r>
            <a:r>
              <a:rPr lang="ru-RU" sz="800" dirty="0"/>
              <a:t> </a:t>
            </a:r>
            <a:r>
              <a:rPr lang="ru-RU" sz="800" dirty="0" err="1"/>
              <a:t>Jedang</a:t>
            </a:r>
            <a:r>
              <a:rPr lang="ru-RU" sz="800" dirty="0"/>
              <a:t>» (Индонезия) — 21,8%, и «</a:t>
            </a:r>
            <a:r>
              <a:rPr lang="ru-RU" sz="800" dirty="0" err="1"/>
              <a:t>Bio-Chem</a:t>
            </a:r>
            <a:r>
              <a:rPr lang="ru-RU" sz="800" dirty="0"/>
              <a:t>» (Китай) — 21%. Также значительное количество лизина на российский рынок поставляли «</a:t>
            </a:r>
            <a:r>
              <a:rPr lang="ru-RU" sz="800" dirty="0" err="1"/>
              <a:t>Archer</a:t>
            </a:r>
            <a:r>
              <a:rPr lang="ru-RU" sz="800" dirty="0"/>
              <a:t> </a:t>
            </a:r>
            <a:r>
              <a:rPr lang="ru-RU" sz="800" dirty="0" err="1"/>
              <a:t>Daniels</a:t>
            </a:r>
            <a:r>
              <a:rPr lang="ru-RU" sz="800" dirty="0"/>
              <a:t> </a:t>
            </a:r>
            <a:r>
              <a:rPr lang="ru-RU" sz="800" dirty="0" err="1"/>
              <a:t>Midland</a:t>
            </a:r>
            <a:r>
              <a:rPr lang="ru-RU" sz="800" dirty="0"/>
              <a:t>» (США), «</a:t>
            </a:r>
            <a:r>
              <a:rPr lang="ru-RU" sz="800" dirty="0" err="1"/>
              <a:t>Golden</a:t>
            </a:r>
            <a:r>
              <a:rPr lang="ru-RU" sz="800" dirty="0"/>
              <a:t> </a:t>
            </a:r>
            <a:r>
              <a:rPr lang="ru-RU" sz="800" dirty="0" err="1"/>
              <a:t>Corn</a:t>
            </a:r>
            <a:r>
              <a:rPr lang="ru-RU" sz="800" dirty="0"/>
              <a:t> </a:t>
            </a:r>
            <a:r>
              <a:rPr lang="ru-RU" sz="800" dirty="0" err="1"/>
              <a:t>Lysine</a:t>
            </a:r>
            <a:r>
              <a:rPr lang="ru-RU" sz="800" dirty="0"/>
              <a:t> </a:t>
            </a:r>
            <a:r>
              <a:rPr lang="ru-RU" sz="800" dirty="0" err="1"/>
              <a:t>Factory</a:t>
            </a:r>
            <a:r>
              <a:rPr lang="ru-RU" sz="800" dirty="0"/>
              <a:t>» (Китай), «</a:t>
            </a:r>
            <a:r>
              <a:rPr lang="ru-RU" sz="800" dirty="0" err="1"/>
              <a:t>Paik</a:t>
            </a:r>
            <a:r>
              <a:rPr lang="ru-RU" sz="800" dirty="0"/>
              <a:t> </a:t>
            </a:r>
            <a:r>
              <a:rPr lang="ru-RU" sz="800" dirty="0" err="1"/>
              <a:t>Kwang</a:t>
            </a:r>
            <a:r>
              <a:rPr lang="ru-RU" sz="800" dirty="0"/>
              <a:t> </a:t>
            </a:r>
            <a:r>
              <a:rPr lang="ru-RU" sz="800" dirty="0" err="1"/>
              <a:t>Industrial</a:t>
            </a:r>
            <a:r>
              <a:rPr lang="ru-RU" sz="800" dirty="0"/>
              <a:t>» (Южная Корея), «</a:t>
            </a:r>
            <a:r>
              <a:rPr lang="ru-RU" sz="800" dirty="0" err="1"/>
              <a:t>Ajinomoto</a:t>
            </a:r>
            <a:r>
              <a:rPr lang="ru-RU" sz="800" dirty="0"/>
              <a:t>» (Япония), «BBCA </a:t>
            </a:r>
            <a:r>
              <a:rPr lang="ru-RU" sz="800" dirty="0" err="1"/>
              <a:t>Biochemical</a:t>
            </a:r>
            <a:r>
              <a:rPr lang="ru-RU" sz="800" dirty="0"/>
              <a:t>» (Китай). </a:t>
            </a:r>
            <a:r>
              <a:rPr lang="ru-RU" sz="800" dirty="0" smtClean="0"/>
              <a:t>Существенные </a:t>
            </a:r>
            <a:r>
              <a:rPr lang="ru-RU" sz="900" dirty="0"/>
              <a:t>изменения на рынке могут произойти в 2014–2015 годах, после того как должны заработать российские заводы-производители.</a:t>
            </a:r>
          </a:p>
          <a:p>
            <a:r>
              <a:rPr lang="ru-RU" sz="900" dirty="0" smtClean="0"/>
              <a:t>Среди </a:t>
            </a:r>
            <a:r>
              <a:rPr lang="ru-RU" sz="900" dirty="0"/>
              <a:t>фирм, торгующих аминокислотами на российском рынке, можно отметить «</a:t>
            </a:r>
            <a:r>
              <a:rPr lang="ru-RU" sz="900" dirty="0" err="1"/>
              <a:t>Агриколь</a:t>
            </a:r>
            <a:r>
              <a:rPr lang="ru-RU" sz="900" dirty="0"/>
              <a:t>», «</a:t>
            </a:r>
            <a:r>
              <a:rPr lang="ru-RU" sz="900" dirty="0" err="1"/>
              <a:t>АгроБалт</a:t>
            </a:r>
            <a:r>
              <a:rPr lang="ru-RU" sz="900" dirty="0"/>
              <a:t> трейд», «</a:t>
            </a:r>
            <a:r>
              <a:rPr lang="ru-RU" sz="900" dirty="0" err="1"/>
              <a:t>АминоКорм</a:t>
            </a:r>
            <a:r>
              <a:rPr lang="ru-RU" sz="900" dirty="0"/>
              <a:t>», «</a:t>
            </a:r>
            <a:r>
              <a:rPr lang="ru-RU" sz="900" dirty="0" err="1"/>
              <a:t>АгроКорм</a:t>
            </a:r>
            <a:r>
              <a:rPr lang="ru-RU" sz="900" dirty="0"/>
              <a:t>», «</a:t>
            </a:r>
            <a:r>
              <a:rPr lang="ru-RU" sz="900" dirty="0" err="1"/>
              <a:t>Белкорм</a:t>
            </a:r>
            <a:r>
              <a:rPr lang="ru-RU" sz="900" dirty="0"/>
              <a:t>», «</a:t>
            </a:r>
            <a:r>
              <a:rPr lang="ru-RU" sz="900" dirty="0" err="1"/>
              <a:t>БиоАмин</a:t>
            </a:r>
            <a:r>
              <a:rPr lang="ru-RU" sz="900" dirty="0"/>
              <a:t>-НГХК», «</a:t>
            </a:r>
            <a:r>
              <a:rPr lang="ru-RU" sz="900" dirty="0" err="1"/>
              <a:t>ВитаГарант</a:t>
            </a:r>
            <a:r>
              <a:rPr lang="ru-RU" sz="900" dirty="0"/>
              <a:t>», «</a:t>
            </a:r>
            <a:r>
              <a:rPr lang="ru-RU" sz="900" dirty="0" err="1"/>
              <a:t>ВитАгрос-Россовит</a:t>
            </a:r>
            <a:r>
              <a:rPr lang="ru-RU" sz="900" dirty="0"/>
              <a:t>», «</a:t>
            </a:r>
            <a:r>
              <a:rPr lang="ru-RU" sz="900" dirty="0" err="1"/>
              <a:t>Витасоль</a:t>
            </a:r>
            <a:r>
              <a:rPr lang="ru-RU" sz="900" dirty="0"/>
              <a:t>», «</a:t>
            </a:r>
            <a:r>
              <a:rPr lang="ru-RU" sz="900" dirty="0" err="1"/>
              <a:t>Еврофид</a:t>
            </a:r>
            <a:r>
              <a:rPr lang="ru-RU" sz="900" dirty="0"/>
              <a:t>», «Компания </a:t>
            </a:r>
            <a:r>
              <a:rPr lang="ru-RU" sz="900" dirty="0" err="1"/>
              <a:t>Агророс</a:t>
            </a:r>
            <a:r>
              <a:rPr lang="ru-RU" sz="900" dirty="0"/>
              <a:t>», «</a:t>
            </a:r>
            <a:r>
              <a:rPr lang="ru-RU" sz="900" dirty="0" err="1"/>
              <a:t>Коудайс</a:t>
            </a:r>
            <a:r>
              <a:rPr lang="ru-RU" sz="900" dirty="0"/>
              <a:t> </a:t>
            </a:r>
            <a:r>
              <a:rPr lang="ru-RU" sz="900" dirty="0" err="1"/>
              <a:t>МКорма</a:t>
            </a:r>
            <a:r>
              <a:rPr lang="ru-RU" sz="900" dirty="0" smtClean="0"/>
              <a:t>».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7941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3357554" y="1428736"/>
            <a:ext cx="5286412" cy="514364"/>
          </a:xfrm>
          <a:prstGeom prst="rect">
            <a:avLst/>
          </a:prstGeom>
          <a:ln w="6350"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Параметры рынка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Готовые лекарственные средства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286084" y="2071678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364" y="5572140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рынка сбыта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857884" y="1928802"/>
          <a:ext cx="24289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32438" y="5440358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Доля участников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федеральном рынке в денежном выражении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2700" y="1150922"/>
          <a:ext cx="407196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3857588" y="4143380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1215208" y="4214024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0" y="6215082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потребления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715076" y="3286124"/>
          <a:ext cx="242892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858148" y="221455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2013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407194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2018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23002"/>
              </p:ext>
            </p:extLst>
          </p:nvPr>
        </p:nvGraphicFramePr>
        <p:xfrm>
          <a:off x="500034" y="1785926"/>
          <a:ext cx="8215370" cy="439673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17286"/>
                <a:gridCol w="5598084"/>
              </a:tblGrid>
              <a:tr h="3124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749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Ассортимент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80 препаратов, в т.ч. противоопухолевые препараты,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имуномодуляторы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, лечение заболеваний нервной, костно-мышечной 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сердечно-сосудистой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 системы, кроветворные,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урогенетальные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 препараты, лечение заболеваний органов чувств и кожи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/>
                </a:tc>
              </a:tr>
              <a:tr h="8769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Торговые марки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Галавит</a:t>
                      </a:r>
                      <a:r>
                        <a:rPr lang="ru-RU" sz="1400" dirty="0" smtClean="0"/>
                        <a:t>», «</a:t>
                      </a:r>
                      <a:r>
                        <a:rPr lang="ru-RU" sz="1400" dirty="0" err="1" smtClean="0"/>
                        <a:t>Ксилен</a:t>
                      </a:r>
                      <a:r>
                        <a:rPr lang="ru-RU" sz="1400" dirty="0" smtClean="0"/>
                        <a:t>», «</a:t>
                      </a:r>
                      <a:r>
                        <a:rPr lang="ru-RU" sz="1400" dirty="0" err="1" smtClean="0"/>
                        <a:t>Слабилен</a:t>
                      </a:r>
                      <a:r>
                        <a:rPr lang="ru-RU" sz="1400" dirty="0" smtClean="0"/>
                        <a:t>», «</a:t>
                      </a:r>
                      <a:r>
                        <a:rPr lang="ru-RU" sz="1400" dirty="0" err="1" smtClean="0"/>
                        <a:t>Мотилак</a:t>
                      </a:r>
                      <a:r>
                        <a:rPr lang="ru-RU" sz="1400" dirty="0" smtClean="0"/>
                        <a:t>», «</a:t>
                      </a:r>
                      <a:r>
                        <a:rPr lang="ru-RU" sz="1400" dirty="0" err="1" smtClean="0"/>
                        <a:t>Виташарм</a:t>
                      </a:r>
                      <a:r>
                        <a:rPr lang="ru-RU" sz="1400" dirty="0" smtClean="0"/>
                        <a:t>»,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baseline="0" dirty="0" err="1" smtClean="0"/>
                        <a:t>Пласырь</a:t>
                      </a:r>
                      <a:r>
                        <a:rPr lang="ru-RU" sz="1400" baseline="0" dirty="0" smtClean="0"/>
                        <a:t> бактерицидный </a:t>
                      </a:r>
                      <a:r>
                        <a:rPr lang="ru-RU" sz="1400" baseline="0" dirty="0" err="1" smtClean="0"/>
                        <a:t>Верофарм</a:t>
                      </a:r>
                      <a:r>
                        <a:rPr lang="ru-RU" sz="1400" baseline="0" dirty="0" smtClean="0"/>
                        <a:t>», «</a:t>
                      </a:r>
                      <a:r>
                        <a:rPr lang="ru-RU" sz="1400" baseline="0" dirty="0" err="1" smtClean="0"/>
                        <a:t>Гептор</a:t>
                      </a:r>
                      <a:r>
                        <a:rPr lang="ru-RU" sz="1400" baseline="0" dirty="0" smtClean="0"/>
                        <a:t>», «</a:t>
                      </a:r>
                      <a:r>
                        <a:rPr lang="ru-RU" sz="1400" baseline="0" dirty="0" err="1" smtClean="0"/>
                        <a:t>Ирунин</a:t>
                      </a:r>
                      <a:r>
                        <a:rPr lang="ru-RU" sz="1400" baseline="0" dirty="0" smtClean="0"/>
                        <a:t>», «</a:t>
                      </a:r>
                      <a:r>
                        <a:rPr lang="ru-RU" sz="1400" baseline="0" dirty="0" err="1" smtClean="0"/>
                        <a:t>Доксорубицин</a:t>
                      </a:r>
                      <a:r>
                        <a:rPr lang="ru-RU" sz="1400" baseline="0" dirty="0" smtClean="0"/>
                        <a:t>», «</a:t>
                      </a:r>
                      <a:r>
                        <a:rPr lang="ru-RU" sz="1400" baseline="0" dirty="0" err="1" smtClean="0"/>
                        <a:t>Веро-дексометазон</a:t>
                      </a:r>
                      <a:r>
                        <a:rPr lang="ru-RU" sz="1400" baseline="0" dirty="0" smtClean="0"/>
                        <a:t>», «</a:t>
                      </a:r>
                      <a:r>
                        <a:rPr lang="ru-RU" sz="1400" baseline="0" dirty="0" err="1" smtClean="0"/>
                        <a:t>Флуконазол</a:t>
                      </a:r>
                      <a:r>
                        <a:rPr lang="ru-RU" sz="1400" baseline="0" dirty="0" smtClean="0"/>
                        <a:t>», «</a:t>
                      </a:r>
                      <a:r>
                        <a:rPr lang="ru-RU" sz="1400" baseline="0" dirty="0" err="1" smtClean="0"/>
                        <a:t>Веро-лоперамид</a:t>
                      </a:r>
                      <a:r>
                        <a:rPr lang="ru-RU" sz="1400" baseline="0" dirty="0" smtClean="0"/>
                        <a:t>», «Пиридоксин»</a:t>
                      </a:r>
                      <a:endParaRPr lang="ru-RU" sz="1400" dirty="0"/>
                    </a:p>
                  </a:txBody>
                  <a:tcPr/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ОАО «</a:t>
                      </a:r>
                      <a:r>
                        <a:rPr lang="ru-RU" sz="1400" dirty="0" err="1" smtClean="0"/>
                        <a:t>Верофарм</a:t>
                      </a:r>
                      <a:r>
                        <a:rPr lang="ru-RU" sz="1400" dirty="0" smtClean="0"/>
                        <a:t>»</a:t>
                      </a:r>
                      <a:r>
                        <a:rPr lang="ru-RU" sz="1400" baseline="0" dirty="0" smtClean="0"/>
                        <a:t> - 2706,0 млн. руб.</a:t>
                      </a:r>
                    </a:p>
                    <a:p>
                      <a:r>
                        <a:rPr lang="ru-RU" sz="1400" baseline="0" dirty="0" smtClean="0"/>
                        <a:t>ЗАО «ЦСМ </a:t>
                      </a:r>
                      <a:r>
                        <a:rPr lang="ru-RU" sz="1400" baseline="0" dirty="0" err="1" smtClean="0"/>
                        <a:t>Медикор</a:t>
                      </a:r>
                      <a:r>
                        <a:rPr lang="ru-RU" sz="1400" baseline="0" dirty="0" smtClean="0"/>
                        <a:t>» – 227,6 млн. руб.</a:t>
                      </a:r>
                    </a:p>
                  </a:txBody>
                  <a:tcPr/>
                </a:tc>
              </a:tr>
              <a:tr h="2828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Строительство</a:t>
                      </a:r>
                      <a:r>
                        <a:rPr lang="ru-RU" sz="1400" baseline="0" dirty="0" smtClean="0"/>
                        <a:t> завода ООО «</a:t>
                      </a:r>
                      <a:r>
                        <a:rPr lang="ru-RU" sz="1400" baseline="0" dirty="0" err="1" smtClean="0"/>
                        <a:t>Белфарма</a:t>
                      </a:r>
                      <a:r>
                        <a:rPr lang="ru-RU" sz="1400" baseline="0" dirty="0" smtClean="0"/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Строительство</a:t>
                      </a:r>
                      <a:r>
                        <a:rPr lang="ru-RU" sz="1400" baseline="0" dirty="0" smtClean="0"/>
                        <a:t> завода ЗАО «ЦСМ </a:t>
                      </a:r>
                      <a:r>
                        <a:rPr lang="ru-RU" sz="1400" baseline="0" dirty="0" err="1" smtClean="0"/>
                        <a:t>Медикор</a:t>
                      </a:r>
                      <a:r>
                        <a:rPr lang="ru-RU" sz="1400" baseline="0" dirty="0" smtClean="0"/>
                        <a:t>»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Строительство завода ООО «</a:t>
                      </a:r>
                      <a:r>
                        <a:rPr lang="ru-RU" sz="1400" dirty="0" err="1" smtClean="0"/>
                        <a:t>Эдванс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Трейдинг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Строительство завода ООО «</a:t>
                      </a:r>
                      <a:r>
                        <a:rPr lang="ru-RU" sz="1400" dirty="0" err="1" smtClean="0"/>
                        <a:t>Пик-Фарма</a:t>
                      </a:r>
                      <a:r>
                        <a:rPr lang="ru-RU" sz="1400" dirty="0" smtClean="0"/>
                        <a:t> Лек»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ОАО «Протек», ЗАО НПК «Катрен»,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риола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ЗАО «СИА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Интернейшнл-Белгород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Готовые лекарственные средства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Характеристика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внутрикластерного</a:t>
            </a:r>
            <a:r>
              <a:rPr lang="ru-RU" sz="1400" b="1" dirty="0" smtClean="0">
                <a:solidFill>
                  <a:schemeClr val="tx1"/>
                </a:solidFill>
              </a:rPr>
              <a:t> производства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Работа\Most Marketing\Белгород\ЦКР\Доделки\Прод стратегии\ГЛС Географ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8429684" cy="478675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843222" y="46989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142873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География продаж*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030547" y="487044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370282" y="4357667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3557597" y="413384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2795597" y="434021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3186122" y="398461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4598997" y="393064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4652972" y="407351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2665422" y="414336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2659072" y="40258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2049472" y="370204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17672" y="410526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1528772" y="39242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1568470" y="373060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1579562" y="364331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931872" y="378141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928697" y="371156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512782" y="3868717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027247" y="450214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1824047" y="4200515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 данным дистрибьюторских сетей 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6469707" y="407542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8281997" y="430148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1644977" y="327278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Готовые лекарственные средства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89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000000"/>
                </a:solidFill>
              </a:rPr>
              <a:t>Содержание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211960" y="836712"/>
            <a:ext cx="0" cy="561662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Прямоугольник 3"/>
          <p:cNvSpPr/>
          <p:nvPr/>
        </p:nvSpPr>
        <p:spPr bwMode="auto">
          <a:xfrm>
            <a:off x="4427984" y="2636912"/>
            <a:ext cx="4716016" cy="1158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27985" y="2107704"/>
            <a:ext cx="4487416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000000"/>
                </a:solidFill>
              </a:rPr>
              <a:t>Инициаторы и участники проекта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51520" y="1628800"/>
            <a:ext cx="208872" cy="504825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solidFill>
              <a:schemeClr val="accent1"/>
            </a:solidFill>
          </a:ln>
        </p:spPr>
        <p:txBody>
          <a:bodyPr lIns="0" rIns="0" anchor="ctr"/>
          <a:lstStyle/>
          <a:p>
            <a:pPr algn="ctr"/>
            <a:r>
              <a:rPr lang="ru-RU" sz="1600"/>
              <a:t>1.</a:t>
            </a: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574278" y="1628800"/>
            <a:ext cx="3450654" cy="504825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/>
          <a:p>
            <a:r>
              <a:rPr lang="ru-RU" sz="1600" dirty="0" smtClean="0"/>
              <a:t>Описание и цели проекта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1520" y="2247925"/>
            <a:ext cx="208872" cy="504825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2.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74278" y="2247925"/>
            <a:ext cx="3450654" cy="504825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Устройство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51520" y="2867050"/>
            <a:ext cx="208872" cy="504825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3.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74278" y="2867050"/>
            <a:ext cx="3450654" cy="504825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Стратегия развития Кластера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51520" y="3501008"/>
            <a:ext cx="208872" cy="503238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4.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74278" y="3501008"/>
            <a:ext cx="3450654" cy="503238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+mn-cs"/>
              </a:rPr>
              <a:t>Программа развития Кластера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41521" y="4120133"/>
            <a:ext cx="208872" cy="503238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>
                <a:latin typeface="Arial" pitchFamily="34" charset="0"/>
                <a:cs typeface="+mn-cs"/>
              </a:rPr>
              <a:t>5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4279" y="4120133"/>
            <a:ext cx="3450654" cy="503238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Портфель проектов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48714" y="4714884"/>
            <a:ext cx="208872" cy="503238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rIns="0" anchor="ctr"/>
          <a:lstStyle/>
          <a:p>
            <a:pPr algn="ctr"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6</a:t>
            </a:r>
            <a:r>
              <a:rPr lang="en-US" sz="1600" dirty="0" smtClean="0">
                <a:latin typeface="Arial" pitchFamily="34" charset="0"/>
                <a:cs typeface="+mn-cs"/>
              </a:rPr>
              <a:t>.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71472" y="4714884"/>
            <a:ext cx="3450654" cy="503238"/>
          </a:xfrm>
          <a:prstGeom prst="rect">
            <a:avLst/>
          </a:prstGeom>
          <a:solidFill>
            <a:schemeClr val="accent6">
              <a:lumMod val="75000"/>
              <a:alpha val="92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1600" dirty="0" smtClean="0">
                <a:latin typeface="Arial" pitchFamily="34" charset="0"/>
                <a:cs typeface="+mn-cs"/>
              </a:rPr>
              <a:t>Стратегия расширения кластера</a:t>
            </a:r>
            <a:endParaRPr lang="ru-RU" sz="1600" dirty="0">
              <a:latin typeface="Arial" pitchFamily="34" charset="0"/>
              <a:cs typeface="+mn-cs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642910" y="2071678"/>
          <a:ext cx="792965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Готовые лекарственные средства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rot="5400000" flipH="1" flipV="1">
            <a:off x="2435225" y="2768600"/>
            <a:ext cx="14986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143240" y="1928802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ООО «</a:t>
            </a:r>
            <a:r>
              <a:rPr lang="ru-RU" sz="1200" dirty="0" err="1" smtClean="0">
                <a:solidFill>
                  <a:schemeClr val="tx1"/>
                </a:solidFill>
              </a:rPr>
              <a:t>Пик-Фарма</a:t>
            </a:r>
            <a:r>
              <a:rPr lang="ru-RU" sz="1200" dirty="0" smtClean="0">
                <a:solidFill>
                  <a:schemeClr val="tx1"/>
                </a:solidFill>
              </a:rPr>
              <a:t> Лек»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rot="16200000" flipV="1">
            <a:off x="5181605" y="2662233"/>
            <a:ext cx="1676400" cy="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000728" y="164305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ООО «</a:t>
            </a:r>
            <a:r>
              <a:rPr lang="ru-RU" sz="1200" dirty="0" err="1" smtClean="0">
                <a:solidFill>
                  <a:schemeClr val="tx1"/>
                </a:solidFill>
              </a:rPr>
              <a:t>Белфарма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Запуск ООО «</a:t>
            </a:r>
            <a:r>
              <a:rPr lang="ru-RU" sz="1200" dirty="0" err="1" smtClean="0">
                <a:solidFill>
                  <a:schemeClr val="tx1"/>
                </a:solidFill>
              </a:rPr>
              <a:t>Эдванс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Трейдинг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Запуск ЗАО «ЦСМ </a:t>
            </a:r>
            <a:r>
              <a:rPr lang="ru-RU" sz="1200" dirty="0" err="1" smtClean="0">
                <a:solidFill>
                  <a:schemeClr val="tx1"/>
                </a:solidFill>
              </a:rPr>
              <a:t>Медикор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142873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Прогнозные показатели производства продукции предприятиями кластера в сегменте готовых лекарственных средств,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285720" y="4214818"/>
          <a:ext cx="8429684" cy="22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00034" y="407194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Динамика производства ГЛС кластера опережает общероссийскую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90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785786" y="3643314"/>
            <a:ext cx="2000264" cy="35719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71868" y="2643182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Дистрибьторы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10 – 70%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868" y="3286124"/>
            <a:ext cx="2000264" cy="64294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Собственная сбытовая сеть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Наценка 3 – 10%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71868" y="4071942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Клинические учреждения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868" y="4714884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Минздрав РФ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5429256" y="2786058"/>
            <a:ext cx="727369" cy="214314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429256" y="3500438"/>
            <a:ext cx="727369" cy="214314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286512" y="2928934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Розничные сети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85723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движения товаров при реализации готовых лекарственных средств*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2786050" y="2786058"/>
            <a:ext cx="727369" cy="214314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2786050" y="3500438"/>
            <a:ext cx="727369" cy="214314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2786050" y="4214818"/>
            <a:ext cx="727369" cy="214314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2786050" y="4857760"/>
            <a:ext cx="727369" cy="214314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2928934"/>
            <a:ext cx="57150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50%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3643314"/>
            <a:ext cx="57150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25%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488" y="4357694"/>
            <a:ext cx="57150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10%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488" y="5000636"/>
            <a:ext cx="57150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15%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Готовые лекарственные средства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 данным участников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91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Производство субстанций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428992" y="2071678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1928802"/>
          <a:ext cx="271461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286512" y="2071678"/>
          <a:ext cx="321471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1072332" y="4071148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 rot="5400000">
            <a:off x="4072728" y="4071148"/>
            <a:ext cx="428628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/>
        </p:nvSpPr>
        <p:spPr bwMode="auto">
          <a:xfrm>
            <a:off x="500034" y="1428736"/>
            <a:ext cx="8143932" cy="514364"/>
          </a:xfrm>
          <a:prstGeom prst="rect">
            <a:avLst/>
          </a:prstGeom>
          <a:ln w="6350"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Параметры рынка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96" y="528638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рынка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643578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Доля участников на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федеральном  рынке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натуральном выражении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542926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Структура сбыта участников кластера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1142976" y="3071810"/>
          <a:ext cx="271461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71670" y="2214554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2013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457200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2018 г.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92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28991"/>
              </p:ext>
            </p:extLst>
          </p:nvPr>
        </p:nvGraphicFramePr>
        <p:xfrm>
          <a:off x="500034" y="1785926"/>
          <a:ext cx="8215370" cy="314230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17286"/>
                <a:gridCol w="5598084"/>
              </a:tblGrid>
              <a:tr h="3124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05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Ассортимент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17 наименований субстанций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/>
                </a:tc>
              </a:tr>
              <a:tr h="87695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Торговые названия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Аминалон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Аминокапроновая кислота, Аскорбиновая кислота,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Бетакаротин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Димедрол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Метионин,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Метилурацил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N-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Метилглюкамин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Натрия цитрат,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Никотинамид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Рибоксин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Янтарная кислота,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Габапентин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Левокарнитин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Пантогам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Рац-гопантеновая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кислота,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Таурин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ООО «</a:t>
                      </a:r>
                      <a:r>
                        <a:rPr lang="ru-RU" sz="1400" dirty="0" err="1" smtClean="0"/>
                        <a:t>Полисинтез</a:t>
                      </a:r>
                      <a:r>
                        <a:rPr lang="ru-RU" sz="1400" dirty="0" smtClean="0"/>
                        <a:t>»</a:t>
                      </a:r>
                      <a:r>
                        <a:rPr lang="ru-RU" sz="1400" baseline="0" dirty="0" smtClean="0"/>
                        <a:t> - 453,6 млн. руб.</a:t>
                      </a:r>
                    </a:p>
                    <a:p>
                      <a:r>
                        <a:rPr lang="ru-RU" sz="1400" baseline="0" dirty="0" smtClean="0"/>
                        <a:t>ООО «</a:t>
                      </a:r>
                      <a:r>
                        <a:rPr lang="ru-RU" sz="1400" baseline="0" dirty="0" err="1" smtClean="0"/>
                        <a:t>Пик-Фарма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Хим</a:t>
                      </a:r>
                      <a:r>
                        <a:rPr lang="ru-RU" sz="1400" baseline="0" dirty="0" smtClean="0"/>
                        <a:t>» – 46,7 млн. руб.</a:t>
                      </a:r>
                    </a:p>
                  </a:txBody>
                  <a:tcPr/>
                </a:tc>
              </a:tr>
              <a:tr h="2828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Строительство</a:t>
                      </a:r>
                      <a:r>
                        <a:rPr lang="ru-RU" sz="1400" baseline="0" dirty="0" smtClean="0"/>
                        <a:t> завода ООО «</a:t>
                      </a:r>
                      <a:r>
                        <a:rPr lang="ru-RU" sz="1400" baseline="0" dirty="0" err="1" smtClean="0"/>
                        <a:t>Белфарма</a:t>
                      </a:r>
                      <a:r>
                        <a:rPr lang="ru-RU" sz="1400" baseline="0" dirty="0" smtClean="0"/>
                        <a:t>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91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«НТФФ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Полисан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ГК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Пик-Фарма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», ООО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Пик-Фарма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Лек», ЗАО «СИА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Интернейшнл-Белгород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8596" y="1428736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Характеристика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внутрикластерного</a:t>
            </a:r>
            <a:r>
              <a:rPr lang="ru-RU" sz="1400" b="1" dirty="0" smtClean="0">
                <a:solidFill>
                  <a:schemeClr val="tx1"/>
                </a:solidFill>
              </a:rPr>
              <a:t> производства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Производство субстанций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93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Работа\Most Marketing\Белгород\ЦКР\Доделки\Прод стратегии\Географ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8335123" cy="49292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Овал 2"/>
          <p:cNvSpPr/>
          <p:nvPr/>
        </p:nvSpPr>
        <p:spPr bwMode="auto">
          <a:xfrm>
            <a:off x="2857488" y="421481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357422" y="350043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643174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357686" y="478632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857488" y="464344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2000232" y="457200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1928794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1571604" y="392906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571604" y="278605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357290" y="450057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2786050" y="292893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2857488" y="314324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2928926" y="400050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000364" y="414338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286116" y="428625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3714744" y="400050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3571868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357686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4286248" y="371475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4929190" y="385762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5929322" y="385762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4929190" y="321468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5929322" y="292893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7072330" y="300037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142873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География продаж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1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Производство субстанций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94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571472" y="1928802"/>
          <a:ext cx="78581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Прогнозные показатели производства продукции предприятиями кластера в сегменте производства субстанций,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Производство субстанций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rot="5400000" flipH="1" flipV="1">
            <a:off x="4907750" y="2840834"/>
            <a:ext cx="1981208" cy="47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857884" y="1785926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Запуск ООО «</a:t>
            </a:r>
            <a:r>
              <a:rPr lang="ru-RU" sz="1200" dirty="0" err="1" smtClean="0">
                <a:solidFill>
                  <a:schemeClr val="tx1"/>
                </a:solidFill>
              </a:rPr>
              <a:t>Белфарма</a:t>
            </a:r>
            <a:r>
              <a:rPr lang="ru-RU" sz="1200" dirty="0" smtClean="0">
                <a:solidFill>
                  <a:schemeClr val="tx1"/>
                </a:solidFill>
              </a:rPr>
              <a:t>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932892"/>
              </p:ext>
            </p:extLst>
          </p:nvPr>
        </p:nvGraphicFramePr>
        <p:xfrm>
          <a:off x="500034" y="4572008"/>
          <a:ext cx="8215368" cy="18542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1000132"/>
                <a:gridCol w="1000132"/>
                <a:gridCol w="1000132"/>
                <a:gridCol w="1000132"/>
                <a:gridCol w="10001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Потребители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2014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2015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2016 г.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«НТФФ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Полисан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84,0%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82,2%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82,1%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75,0%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74,1%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ГК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Пик-Фарма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11,3%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Пик-Фарма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Лек» (проект)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3,4%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14,5%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13,0%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ЗАО «СИА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Интернейшнл-Белгород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3,4%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3,4%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12,0%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12,9%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95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500034" y="3714752"/>
            <a:ext cx="1357322" cy="35719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357422" y="2928934"/>
            <a:ext cx="164307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Дистрибьторы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10–70%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357422" y="4786322"/>
            <a:ext cx="1643074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Переработчики субстанций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286248" y="2786058"/>
            <a:ext cx="1571636" cy="192882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Производители ГЛС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после переработки 50 – 400%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286512" y="2500306"/>
            <a:ext cx="1714512" cy="571504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err="1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Дистрибьторы</a:t>
            </a:r>
            <a:endParaRPr lang="ru-RU" sz="1400" dirty="0" smtClean="0">
              <a:solidFill>
                <a:schemeClr val="tx1"/>
              </a:solidFill>
              <a:latin typeface="Arial" charset="0"/>
              <a:cs typeface="Arial Unicode MS" charset="0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i="1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Наценка 5 – 20%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286512" y="3214686"/>
            <a:ext cx="1714512" cy="71438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Собственная сбытовая сеть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 Unicode MS" charset="0"/>
              </a:rPr>
              <a:t>Наценка 3 – 10%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286512" y="4143380"/>
            <a:ext cx="1714512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Клинические учреждения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286512" y="4786322"/>
            <a:ext cx="1714512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Минздрав РФ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5929322" y="2643182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5929322" y="3429000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5929322" y="4286256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>
            <a:off x="5929322" y="4929198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1928794" y="3071810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1928794" y="3786190"/>
            <a:ext cx="2357454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1928794" y="4929198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929058" y="3071810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 rot="16200000">
            <a:off x="7965305" y="2821777"/>
            <a:ext cx="1143008" cy="50006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 Unicode MS" charset="0"/>
              </a:rPr>
              <a:t>Розничные сети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1" name="Стрелка вправо 20"/>
          <p:cNvSpPr/>
          <p:nvPr/>
        </p:nvSpPr>
        <p:spPr bwMode="auto">
          <a:xfrm>
            <a:off x="7858148" y="2643182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7858148" y="3429000"/>
            <a:ext cx="357190" cy="285752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7356" y="328612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20%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407194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50%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514351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30%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Производство субстанций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12082" y="1000862"/>
            <a:ext cx="8136904" cy="48971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  <a:p>
            <a:pPr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Схема движения товаров при реализации субстанций* </a:t>
            </a:r>
          </a:p>
          <a:p>
            <a:pPr lvl="0" algn="just">
              <a:lnSpc>
                <a:spcPts val="2800"/>
              </a:lnSpc>
              <a:spcAft>
                <a:spcPts val="1200"/>
              </a:spcAft>
              <a:buClr>
                <a:srgbClr val="FF0000"/>
              </a:buClr>
              <a:buSzPct val="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200" dirty="0" smtClean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6581001"/>
            <a:ext cx="82809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tx1"/>
                </a:solidFill>
              </a:rPr>
              <a:t>* По данным участников кластера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96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Стоматологические и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наноматериалы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58795"/>
              </p:ext>
            </p:extLst>
          </p:nvPr>
        </p:nvGraphicFramePr>
        <p:xfrm>
          <a:off x="500034" y="1643050"/>
          <a:ext cx="8215370" cy="457741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17286"/>
                <a:gridCol w="5598084"/>
              </a:tblGrid>
              <a:tr h="2765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Характеристика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8251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Ассортимент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charset="0"/>
                          <a:cs typeface="Arial Unicode MS" charset="0"/>
                        </a:rPr>
                        <a:t>Вспомогательные материалы – 19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Дезинфицирующие средства – 14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Лечебные материалы – 42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Материалы для зуботехнических работ – 21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Ортопедические материалы – 13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Пломбировочные материалы – 16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Полимерные материалы для стоматологии – более 100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Реактивы – 11 ед.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Инструмент, оборудование, Тигли керамические,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Ультропалин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, </a:t>
                      </a:r>
                    </a:p>
                  </a:txBody>
                  <a:tcPr/>
                </a:tc>
              </a:tr>
              <a:tr h="276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ЗАО «ОЭЗ </a:t>
                      </a:r>
                      <a:r>
                        <a:rPr lang="ru-RU" sz="1400" dirty="0" err="1" smtClean="0"/>
                        <a:t>ВладМиВа</a:t>
                      </a:r>
                      <a:r>
                        <a:rPr lang="ru-RU" sz="1400" dirty="0" smtClean="0"/>
                        <a:t>» - 223,7 млн. руб.</a:t>
                      </a:r>
                      <a:endParaRPr lang="ru-RU" sz="1400" baseline="0" dirty="0" smtClean="0"/>
                    </a:p>
                  </a:txBody>
                  <a:tcPr/>
                </a:tc>
              </a:tr>
              <a:tr h="4701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Проекты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Опытно-промышленный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выпуск модифицированных форм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наноструктурного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гидроксил апатита ЗАО «ОЭЗ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ВладМиВа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baseline="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79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Торговые представительства :</a:t>
                      </a:r>
                    </a:p>
                    <a:p>
                      <a:r>
                        <a:rPr lang="ru-RU" sz="1400" dirty="0" smtClean="0"/>
                        <a:t>Россия</a:t>
                      </a:r>
                      <a:r>
                        <a:rPr lang="ru-RU" sz="1400" baseline="0" dirty="0" smtClean="0"/>
                        <a:t> – 67 представительств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Страны</a:t>
                      </a:r>
                      <a:r>
                        <a:rPr lang="ru-RU" sz="1400" baseline="0" dirty="0" smtClean="0"/>
                        <a:t> СНГ – 13 стран;</a:t>
                      </a:r>
                    </a:p>
                    <a:p>
                      <a:r>
                        <a:rPr lang="ru-RU" sz="1400" baseline="0" dirty="0" smtClean="0"/>
                        <a:t>Страны мира – 12 стран.</a:t>
                      </a:r>
                    </a:p>
                    <a:p>
                      <a:r>
                        <a:rPr lang="ru-RU" sz="1400" baseline="0" dirty="0" smtClean="0"/>
                        <a:t>Стоматологические центры </a:t>
                      </a:r>
                      <a:r>
                        <a:rPr lang="ru-RU" sz="1400" baseline="0" dirty="0" err="1" smtClean="0"/>
                        <a:t>ВладМиВа</a:t>
                      </a:r>
                      <a:r>
                        <a:rPr lang="ru-RU" sz="1400" baseline="0" dirty="0" smtClean="0"/>
                        <a:t> – 2 ед. (ООО «</a:t>
                      </a:r>
                      <a:r>
                        <a:rPr lang="ru-RU" sz="1400" baseline="0" dirty="0" err="1" smtClean="0"/>
                        <a:t>ВладМиВа</a:t>
                      </a:r>
                      <a:r>
                        <a:rPr lang="ru-RU" sz="1400" baseline="0" dirty="0" smtClean="0"/>
                        <a:t>»)</a:t>
                      </a:r>
                    </a:p>
                    <a:p>
                      <a:r>
                        <a:rPr lang="ru-RU" sz="1400" baseline="0" dirty="0" smtClean="0"/>
                        <a:t>Розничная реализация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596" y="1357298"/>
            <a:ext cx="8358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tx1"/>
                </a:solidFill>
              </a:rPr>
              <a:t>Характеристика </a:t>
            </a:r>
            <a:r>
              <a:rPr lang="ru-RU" sz="1400" b="1" dirty="0" err="1" smtClean="0">
                <a:solidFill>
                  <a:schemeClr val="tx1"/>
                </a:solidFill>
              </a:rPr>
              <a:t>внутрикластерного</a:t>
            </a:r>
            <a:r>
              <a:rPr lang="ru-RU" sz="1400" b="1" dirty="0" smtClean="0">
                <a:solidFill>
                  <a:schemeClr val="tx1"/>
                </a:solidFill>
              </a:rPr>
              <a:t> производства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97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Работа\Most Marketing\Белгород\ЦКР\Доделки\Прод стратегии\Географ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428736"/>
            <a:ext cx="8335123" cy="492922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8596" y="142873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География продаж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2857488" y="314324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2786050" y="292893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2857488" y="414338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2857488" y="471488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071670" y="364331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2357422" y="350043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2786050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2857488" y="428625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3000364" y="421481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2714612" y="421481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2428860" y="400050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3857620" y="400050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4572000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7215206" y="314324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6215074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3009888" y="329564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3929058" y="292893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4286248" y="414338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3500430" y="385762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4857752" y="435769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2" name="Овал 51"/>
          <p:cNvSpPr/>
          <p:nvPr/>
        </p:nvSpPr>
        <p:spPr bwMode="auto">
          <a:xfrm>
            <a:off x="4357686" y="485776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3" name="Овал 52"/>
          <p:cNvSpPr/>
          <p:nvPr/>
        </p:nvSpPr>
        <p:spPr bwMode="auto">
          <a:xfrm>
            <a:off x="3571868" y="514351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4" name="Овал 53"/>
          <p:cNvSpPr/>
          <p:nvPr/>
        </p:nvSpPr>
        <p:spPr bwMode="auto">
          <a:xfrm>
            <a:off x="2428860" y="442913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5" name="Овал 54"/>
          <p:cNvSpPr/>
          <p:nvPr/>
        </p:nvSpPr>
        <p:spPr bwMode="auto">
          <a:xfrm>
            <a:off x="1857356" y="407194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6" name="Овал 55"/>
          <p:cNvSpPr/>
          <p:nvPr/>
        </p:nvSpPr>
        <p:spPr bwMode="auto">
          <a:xfrm>
            <a:off x="1571604" y="392906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7" name="Овал 56"/>
          <p:cNvSpPr/>
          <p:nvPr/>
        </p:nvSpPr>
        <p:spPr bwMode="auto">
          <a:xfrm>
            <a:off x="1785918" y="378619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8" name="Овал 57"/>
          <p:cNvSpPr/>
          <p:nvPr/>
        </p:nvSpPr>
        <p:spPr bwMode="auto">
          <a:xfrm>
            <a:off x="1785918" y="364331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59" name="Овал 58"/>
          <p:cNvSpPr/>
          <p:nvPr/>
        </p:nvSpPr>
        <p:spPr bwMode="auto">
          <a:xfrm>
            <a:off x="3162288" y="344804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0" name="Овал 59"/>
          <p:cNvSpPr/>
          <p:nvPr/>
        </p:nvSpPr>
        <p:spPr bwMode="auto">
          <a:xfrm>
            <a:off x="2786050" y="557214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1" name="Овал 60"/>
          <p:cNvSpPr/>
          <p:nvPr/>
        </p:nvSpPr>
        <p:spPr bwMode="auto">
          <a:xfrm>
            <a:off x="2214546" y="6072206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2" name="Овал 61"/>
          <p:cNvSpPr/>
          <p:nvPr/>
        </p:nvSpPr>
        <p:spPr bwMode="auto">
          <a:xfrm>
            <a:off x="2643174" y="592933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3" name="Овал 62"/>
          <p:cNvSpPr/>
          <p:nvPr/>
        </p:nvSpPr>
        <p:spPr bwMode="auto">
          <a:xfrm>
            <a:off x="2571736" y="578645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4" name="Овал 63"/>
          <p:cNvSpPr/>
          <p:nvPr/>
        </p:nvSpPr>
        <p:spPr bwMode="auto">
          <a:xfrm>
            <a:off x="7858148" y="4429132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2000232" y="4572008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6" name="Овал 65"/>
          <p:cNvSpPr/>
          <p:nvPr/>
        </p:nvSpPr>
        <p:spPr bwMode="auto">
          <a:xfrm>
            <a:off x="8215338" y="2357430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7" name="Овал 66"/>
          <p:cNvSpPr/>
          <p:nvPr/>
        </p:nvSpPr>
        <p:spPr bwMode="auto">
          <a:xfrm>
            <a:off x="8358214" y="4000504"/>
            <a:ext cx="112714" cy="10953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68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Стоматологические и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наноматериалы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98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Public\Pictures\Sample Pictures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703263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Диаграмма 1"/>
          <p:cNvGraphicFramePr/>
          <p:nvPr/>
        </p:nvGraphicFramePr>
        <p:xfrm>
          <a:off x="571472" y="1928802"/>
          <a:ext cx="78581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0034" y="928670"/>
            <a:ext cx="8143932" cy="420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1"/>
                </a:solidFill>
              </a:rPr>
              <a:t>Продуктовый портфель кластера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3728" y="152400"/>
            <a:ext cx="6791672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Продуктовая стратегия кластера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Прогнозные показатели производства продукции предприятиями кластера в сегменте производства стоматологических и </a:t>
            </a:r>
            <a:r>
              <a:rPr lang="ru-RU" sz="1400" b="1" dirty="0" err="1" smtClean="0">
                <a:solidFill>
                  <a:schemeClr val="tx1"/>
                </a:solidFill>
              </a:rPr>
              <a:t>наноматериалов</a:t>
            </a:r>
            <a:r>
              <a:rPr lang="ru-RU" sz="1400" b="1" dirty="0" smtClean="0">
                <a:solidFill>
                  <a:schemeClr val="tx1"/>
                </a:solidFill>
              </a:rPr>
              <a:t>,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269971"/>
              </p:ext>
            </p:extLst>
          </p:nvPr>
        </p:nvGraphicFramePr>
        <p:xfrm>
          <a:off x="571472" y="4357694"/>
          <a:ext cx="8215368" cy="20002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214710"/>
                <a:gridCol w="1000132"/>
                <a:gridCol w="1000132"/>
                <a:gridCol w="1000132"/>
                <a:gridCol w="1000132"/>
                <a:gridCol w="1000130"/>
              </a:tblGrid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Потребители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2013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2014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2015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2016 г.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2017 г.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Регионы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РФ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Страны</a:t>
                      </a:r>
                      <a:r>
                        <a:rPr lang="ru-RU" sz="1400" baseline="0" dirty="0" smtClean="0"/>
                        <a:t> СНГ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Страны</a:t>
                      </a:r>
                      <a:r>
                        <a:rPr lang="ru-RU" sz="1400" baseline="0" dirty="0" smtClean="0"/>
                        <a:t> мира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ООО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ВладМиВа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65,9%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64,4%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63,2%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3337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Розничная реализация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27,6%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5429256" y="928670"/>
            <a:ext cx="3214710" cy="392130"/>
          </a:xfrm>
          <a:prstGeom prst="cub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defTabSz="877888">
              <a:buSzPct val="120000"/>
              <a:defRPr/>
            </a:pPr>
            <a:r>
              <a:rPr lang="ru-RU" altLang="zh-CN" sz="1400" b="1" dirty="0" smtClean="0">
                <a:solidFill>
                  <a:srgbClr val="000000"/>
                </a:solidFill>
                <a:ea typeface="Arial Unicode MS" pitchFamily="34" charset="-128"/>
              </a:rPr>
              <a:t>Стоматологические и </a:t>
            </a:r>
            <a:r>
              <a:rPr lang="ru-RU" altLang="zh-CN" sz="1400" b="1" dirty="0" err="1" smtClean="0">
                <a:solidFill>
                  <a:srgbClr val="000000"/>
                </a:solidFill>
                <a:ea typeface="Arial Unicode MS" pitchFamily="34" charset="-128"/>
              </a:rPr>
              <a:t>наноматериалы</a:t>
            </a:r>
            <a:endParaRPr lang="ru-RU" altLang="zh-CN" sz="1400" b="1" dirty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F98AEDE-A6EB-4F0F-9F72-E4AAE5E9D2B7}" type="slidenum">
              <a:rPr lang="ru-RU" sz="1400"/>
              <a:pPr/>
              <a:t>99</a:t>
            </a:fld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 207"/>
  <p:tag name="LEFT" val=" 143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 143.875"/>
  <p:tag name="TOP" val=" 207"/>
</p:tagLst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20576</TotalTime>
  <Words>17719</Words>
  <Application>Microsoft Office PowerPoint</Application>
  <PresentationFormat>Экран (4:3)</PresentationFormat>
  <Paragraphs>3881</Paragraphs>
  <Slides>177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177</vt:i4>
      </vt:variant>
    </vt:vector>
  </HeadingPairs>
  <TitlesOfParts>
    <vt:vector size="187" baseType="lpstr">
      <vt:lpstr>Arial Unicode MS</vt:lpstr>
      <vt:lpstr>宋体</vt:lpstr>
      <vt:lpstr>Arial</vt:lpstr>
      <vt:lpstr>Calibri</vt:lpstr>
      <vt:lpstr>Calibri Light</vt:lpstr>
      <vt:lpstr>Franklin Gothic Book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123</cp:lastModifiedBy>
  <cp:revision>1132</cp:revision>
  <cp:lastPrinted>2015-06-02T09:48:49Z</cp:lastPrinted>
  <dcterms:created xsi:type="dcterms:W3CDTF">1601-01-01T00:00:00Z</dcterms:created>
  <dcterms:modified xsi:type="dcterms:W3CDTF">2015-06-02T13:45:23Z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